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1" r:id="rId2"/>
    <p:sldId id="308" r:id="rId3"/>
    <p:sldId id="309" r:id="rId4"/>
    <p:sldId id="319" r:id="rId5"/>
    <p:sldId id="321" r:id="rId6"/>
    <p:sldId id="325" r:id="rId7"/>
    <p:sldId id="323" r:id="rId8"/>
    <p:sldId id="314" r:id="rId9"/>
    <p:sldId id="322" r:id="rId10"/>
    <p:sldId id="315" r:id="rId11"/>
    <p:sldId id="306" r:id="rId12"/>
    <p:sldId id="307" r:id="rId13"/>
    <p:sldId id="317" r:id="rId14"/>
    <p:sldId id="324" r:id="rId15"/>
    <p:sldId id="31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318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26" r:id="rId54"/>
    <p:sldId id="329" r:id="rId55"/>
    <p:sldId id="327" r:id="rId56"/>
    <p:sldId id="312" r:id="rId57"/>
    <p:sldId id="313" r:id="rId5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7CFF"/>
    <a:srgbClr val="404040"/>
    <a:srgbClr val="9D9D9D"/>
    <a:srgbClr val="757575"/>
    <a:srgbClr val="454545"/>
    <a:srgbClr val="3366FF"/>
    <a:srgbClr val="9F5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36" autoAdjust="0"/>
    <p:restoredTop sz="94660"/>
  </p:normalViewPr>
  <p:slideViewPr>
    <p:cSldViewPr snapToGrid="0">
      <p:cViewPr varScale="1">
        <p:scale>
          <a:sx n="87" d="100"/>
          <a:sy n="87" d="100"/>
        </p:scale>
        <p:origin x="-619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677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05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047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63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572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544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502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780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567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077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161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7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82602-DF05-4530-BFBF-EAF249EC2833}" type="datetimeFigureOut">
              <a:rPr lang="ko-KR" altLang="en-US" smtClean="0"/>
              <a:t>2016-05-31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756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09557" y="4277779"/>
            <a:ext cx="492525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  </a:t>
            </a:r>
            <a:r>
              <a:rPr lang="en-US" altLang="ko-KR" sz="5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ouHyoo</a:t>
            </a:r>
            <a:endParaRPr lang="en-US" altLang="ko-KR" sz="5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endParaRPr lang="en-US" altLang="ko-KR" sz="5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endParaRPr lang="en-US" altLang="ko-KR" sz="5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endParaRPr lang="en-US" altLang="ko-KR" sz="5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endParaRPr lang="en-US" altLang="ko-KR" sz="5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by. </a:t>
            </a:r>
            <a:r>
              <a:rPr lang="en-US" altLang="ko-KR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Team_Youhyoo</a:t>
            </a:r>
            <a:endParaRPr lang="ko-KR" altLang="en-US" sz="5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09557" y="4235576"/>
            <a:ext cx="982961" cy="14465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8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</a:t>
            </a:r>
            <a:endParaRPr lang="ko-KR" altLang="en-US" sz="8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55472" y="4235576"/>
            <a:ext cx="37994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조건별</a:t>
            </a:r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3200" dirty="0" err="1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펜션</a:t>
            </a:r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검색 포탈</a:t>
            </a:r>
            <a:endParaRPr lang="ko-KR" altLang="en-US" sz="32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0683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8286" y="568332"/>
            <a:ext cx="12121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</a:t>
            </a:r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성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5717787" y="885418"/>
            <a:ext cx="294503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 구성</a:t>
            </a:r>
            <a:endParaRPr lang="ko-KR" altLang="en-US" sz="4000" dirty="0"/>
          </a:p>
        </p:txBody>
      </p:sp>
      <p:sp>
        <p:nvSpPr>
          <p:cNvPr id="7" name="직사각형 6"/>
          <p:cNvSpPr/>
          <p:nvPr/>
        </p:nvSpPr>
        <p:spPr>
          <a:xfrm>
            <a:off x="4847357" y="3361586"/>
            <a:ext cx="4685898" cy="212365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Site</a:t>
            </a:r>
          </a:p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Structure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73737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직선 연결선 92"/>
          <p:cNvCxnSpPr/>
          <p:nvPr/>
        </p:nvCxnSpPr>
        <p:spPr>
          <a:xfrm>
            <a:off x="6641420" y="2982674"/>
            <a:ext cx="0" cy="3001666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/>
          <p:cNvCxnSpPr/>
          <p:nvPr/>
        </p:nvCxnSpPr>
        <p:spPr>
          <a:xfrm>
            <a:off x="6124907" y="2999053"/>
            <a:ext cx="49746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280025" y="568332"/>
            <a:ext cx="14975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Site</a:t>
            </a:r>
          </a:p>
          <a:p>
            <a:r>
              <a:rPr lang="en-US" altLang="ko-KR" sz="32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32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6392689" y="298007"/>
            <a:ext cx="636053" cy="640626"/>
            <a:chOff x="4989043" y="741218"/>
            <a:chExt cx="636053" cy="640626"/>
          </a:xfrm>
        </p:grpSpPr>
        <p:pic>
          <p:nvPicPr>
            <p:cNvPr id="112" name="그림 11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13" name="직사각형 112"/>
            <p:cNvSpPr/>
            <p:nvPr/>
          </p:nvSpPr>
          <p:spPr>
            <a:xfrm>
              <a:off x="5134256" y="1166400"/>
              <a:ext cx="49084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Index</a:t>
              </a:r>
              <a:endParaRPr lang="ko-KR" altLang="en-US" sz="800" dirty="0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7239632" y="4580186"/>
            <a:ext cx="1567607" cy="1181448"/>
            <a:chOff x="4167775" y="920857"/>
            <a:chExt cx="1567607" cy="1181448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27" name="직사각형 126"/>
            <p:cNvSpPr/>
            <p:nvPr/>
          </p:nvSpPr>
          <p:spPr>
            <a:xfrm>
              <a:off x="4282740" y="1394419"/>
              <a:ext cx="1452642" cy="70788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Pension, Room,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Roomdetail_Support,</a:t>
              </a:r>
              <a:endParaRPr lang="en-US" altLang="ko-KR" sz="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r>
                <a:rPr lang="en-US" altLang="ko-KR" sz="800" dirty="0" err="1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Roomdetail_Fucility</a:t>
              </a:r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,</a:t>
              </a:r>
            </a:p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Roomdetail_Structure,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Roomdetail_Using</a:t>
              </a:r>
            </a:p>
          </p:txBody>
        </p:sp>
      </p:grpSp>
      <p:grpSp>
        <p:nvGrpSpPr>
          <p:cNvPr id="152" name="그룹 151"/>
          <p:cNvGrpSpPr/>
          <p:nvPr/>
        </p:nvGrpSpPr>
        <p:grpSpPr>
          <a:xfrm>
            <a:off x="4104294" y="700279"/>
            <a:ext cx="769311" cy="935227"/>
            <a:chOff x="4167775" y="920857"/>
            <a:chExt cx="769311" cy="935227"/>
          </a:xfrm>
        </p:grpSpPr>
        <p:pic>
          <p:nvPicPr>
            <p:cNvPr id="153" name="그림 15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54" name="직사각형 153"/>
            <p:cNvSpPr/>
            <p:nvPr/>
          </p:nvSpPr>
          <p:spPr>
            <a:xfrm>
              <a:off x="4282740" y="1394419"/>
              <a:ext cx="654346" cy="4616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Order,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</a:t>
              </a:r>
              <a:endParaRPr lang="ko-KR" altLang="en-US" sz="800" dirty="0"/>
            </a:p>
          </p:txBody>
        </p:sp>
      </p:grpSp>
      <p:grpSp>
        <p:nvGrpSpPr>
          <p:cNvPr id="155" name="그룹 154"/>
          <p:cNvGrpSpPr/>
          <p:nvPr/>
        </p:nvGrpSpPr>
        <p:grpSpPr>
          <a:xfrm>
            <a:off x="2511834" y="4580186"/>
            <a:ext cx="734045" cy="689006"/>
            <a:chOff x="4167775" y="920857"/>
            <a:chExt cx="734045" cy="689006"/>
          </a:xfrm>
        </p:grpSpPr>
        <p:pic>
          <p:nvPicPr>
            <p:cNvPr id="157" name="그림 15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58" name="직사각형 157"/>
            <p:cNvSpPr/>
            <p:nvPr/>
          </p:nvSpPr>
          <p:spPr>
            <a:xfrm>
              <a:off x="4282740" y="1394419"/>
              <a:ext cx="61908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</a:t>
              </a:r>
              <a:endParaRPr lang="ko-KR" altLang="en-US" sz="800" dirty="0"/>
            </a:p>
          </p:txBody>
        </p:sp>
      </p:grpSp>
      <p:grpSp>
        <p:nvGrpSpPr>
          <p:cNvPr id="159" name="그룹 158"/>
          <p:cNvGrpSpPr/>
          <p:nvPr/>
        </p:nvGrpSpPr>
        <p:grpSpPr>
          <a:xfrm>
            <a:off x="2464209" y="2466149"/>
            <a:ext cx="955050" cy="640626"/>
            <a:chOff x="4989043" y="741218"/>
            <a:chExt cx="955050" cy="640626"/>
          </a:xfrm>
        </p:grpSpPr>
        <p:pic>
          <p:nvPicPr>
            <p:cNvPr id="160" name="그림 15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61" name="직사각형 160"/>
            <p:cNvSpPr/>
            <p:nvPr/>
          </p:nvSpPr>
          <p:spPr>
            <a:xfrm>
              <a:off x="5134256" y="1166400"/>
              <a:ext cx="80983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S_Location</a:t>
              </a:r>
              <a:endParaRPr lang="ko-KR" altLang="en-US" sz="800" dirty="0"/>
            </a:p>
          </p:txBody>
        </p:sp>
      </p:grpSp>
      <p:grpSp>
        <p:nvGrpSpPr>
          <p:cNvPr id="166" name="그룹 165"/>
          <p:cNvGrpSpPr/>
          <p:nvPr/>
        </p:nvGrpSpPr>
        <p:grpSpPr>
          <a:xfrm>
            <a:off x="4015112" y="4580186"/>
            <a:ext cx="734045" cy="689006"/>
            <a:chOff x="4167775" y="920857"/>
            <a:chExt cx="734045" cy="689006"/>
          </a:xfrm>
        </p:grpSpPr>
        <p:pic>
          <p:nvPicPr>
            <p:cNvPr id="167" name="그림 16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68" name="직사각형 167"/>
            <p:cNvSpPr/>
            <p:nvPr/>
          </p:nvSpPr>
          <p:spPr>
            <a:xfrm>
              <a:off x="4282740" y="1394419"/>
              <a:ext cx="61908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</a:t>
              </a:r>
              <a:endParaRPr lang="ko-KR" altLang="en-US" sz="800" dirty="0"/>
            </a:p>
          </p:txBody>
        </p:sp>
      </p:grpSp>
      <p:grpSp>
        <p:nvGrpSpPr>
          <p:cNvPr id="172" name="그룹 171"/>
          <p:cNvGrpSpPr/>
          <p:nvPr/>
        </p:nvGrpSpPr>
        <p:grpSpPr>
          <a:xfrm>
            <a:off x="5564797" y="4580186"/>
            <a:ext cx="734045" cy="689006"/>
            <a:chOff x="4167775" y="920857"/>
            <a:chExt cx="734045" cy="689006"/>
          </a:xfrm>
        </p:grpSpPr>
        <p:pic>
          <p:nvPicPr>
            <p:cNvPr id="173" name="그림 17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74" name="직사각형 173"/>
            <p:cNvSpPr/>
            <p:nvPr/>
          </p:nvSpPr>
          <p:spPr>
            <a:xfrm>
              <a:off x="4282740" y="1394419"/>
              <a:ext cx="61908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</a:t>
              </a:r>
            </a:p>
          </p:txBody>
        </p:sp>
      </p:grpSp>
      <p:grpSp>
        <p:nvGrpSpPr>
          <p:cNvPr id="175" name="그룹 174"/>
          <p:cNvGrpSpPr/>
          <p:nvPr/>
        </p:nvGrpSpPr>
        <p:grpSpPr>
          <a:xfrm>
            <a:off x="5526697" y="2466149"/>
            <a:ext cx="826810" cy="640626"/>
            <a:chOff x="4989043" y="741218"/>
            <a:chExt cx="826810" cy="640626"/>
          </a:xfrm>
        </p:grpSpPr>
        <p:pic>
          <p:nvPicPr>
            <p:cNvPr id="176" name="그림 17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77" name="직사각형 176"/>
            <p:cNvSpPr/>
            <p:nvPr/>
          </p:nvSpPr>
          <p:spPr>
            <a:xfrm>
              <a:off x="5134256" y="1166400"/>
              <a:ext cx="68159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S_OnMap</a:t>
              </a:r>
              <a:endParaRPr lang="ko-KR" altLang="en-US" sz="800" dirty="0"/>
            </a:p>
          </p:txBody>
        </p:sp>
      </p:grpSp>
      <p:grpSp>
        <p:nvGrpSpPr>
          <p:cNvPr id="187" name="그룹 186"/>
          <p:cNvGrpSpPr/>
          <p:nvPr/>
        </p:nvGrpSpPr>
        <p:grpSpPr>
          <a:xfrm>
            <a:off x="7144382" y="2466149"/>
            <a:ext cx="955050" cy="640626"/>
            <a:chOff x="4989043" y="741218"/>
            <a:chExt cx="955050" cy="640626"/>
          </a:xfrm>
        </p:grpSpPr>
        <p:pic>
          <p:nvPicPr>
            <p:cNvPr id="188" name="그림 18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89" name="직사각형 188"/>
            <p:cNvSpPr/>
            <p:nvPr/>
          </p:nvSpPr>
          <p:spPr>
            <a:xfrm>
              <a:off x="5134256" y="1166400"/>
              <a:ext cx="80983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S_OneShot</a:t>
              </a:r>
              <a:endParaRPr lang="ko-KR" altLang="en-US" sz="800" dirty="0"/>
            </a:p>
          </p:txBody>
        </p:sp>
      </p:grpSp>
      <p:cxnSp>
        <p:nvCxnSpPr>
          <p:cNvPr id="66" name="직선 연결선 65"/>
          <p:cNvCxnSpPr/>
          <p:nvPr/>
        </p:nvCxnSpPr>
        <p:spPr>
          <a:xfrm>
            <a:off x="2645849" y="1860016"/>
            <a:ext cx="471636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>
            <a:off x="6887326" y="900151"/>
            <a:ext cx="0" cy="97370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2668395" y="1858132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>
            <a:off x="7343722" y="1876590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/>
          <p:cNvCxnSpPr/>
          <p:nvPr/>
        </p:nvCxnSpPr>
        <p:spPr>
          <a:xfrm>
            <a:off x="4161720" y="1865482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/>
          <p:cNvCxnSpPr/>
          <p:nvPr/>
        </p:nvCxnSpPr>
        <p:spPr>
          <a:xfrm>
            <a:off x="5673305" y="1865482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3593863" y="5984340"/>
            <a:ext cx="5527277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>
            <a:off x="5090308" y="2991105"/>
            <a:ext cx="0" cy="2993235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/>
          <p:cNvCxnSpPr/>
          <p:nvPr/>
        </p:nvCxnSpPr>
        <p:spPr>
          <a:xfrm>
            <a:off x="3593863" y="2982674"/>
            <a:ext cx="0" cy="3001666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/>
          <p:cNvCxnSpPr/>
          <p:nvPr/>
        </p:nvCxnSpPr>
        <p:spPr>
          <a:xfrm>
            <a:off x="9114161" y="3005907"/>
            <a:ext cx="0" cy="297843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/>
          <p:cNvCxnSpPr/>
          <p:nvPr/>
        </p:nvCxnSpPr>
        <p:spPr>
          <a:xfrm>
            <a:off x="3382390" y="2999053"/>
            <a:ext cx="21147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/>
          <p:cNvCxnSpPr/>
          <p:nvPr/>
        </p:nvCxnSpPr>
        <p:spPr>
          <a:xfrm>
            <a:off x="4757499" y="2999053"/>
            <a:ext cx="351859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104"/>
          <p:cNvCxnSpPr/>
          <p:nvPr/>
        </p:nvCxnSpPr>
        <p:spPr>
          <a:xfrm>
            <a:off x="8089907" y="3005907"/>
            <a:ext cx="103123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화살표 연결선 114"/>
          <p:cNvCxnSpPr/>
          <p:nvPr/>
        </p:nvCxnSpPr>
        <p:spPr>
          <a:xfrm>
            <a:off x="4138250" y="5984340"/>
            <a:ext cx="0" cy="868601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/>
          <p:cNvCxnSpPr/>
          <p:nvPr/>
        </p:nvCxnSpPr>
        <p:spPr>
          <a:xfrm>
            <a:off x="9838206" y="1590908"/>
            <a:ext cx="0" cy="4637238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/>
          <p:cNvCxnSpPr/>
          <p:nvPr/>
        </p:nvCxnSpPr>
        <p:spPr>
          <a:xfrm>
            <a:off x="6887326" y="1590908"/>
            <a:ext cx="296123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화살표 연결선 131"/>
          <p:cNvCxnSpPr/>
          <p:nvPr/>
        </p:nvCxnSpPr>
        <p:spPr>
          <a:xfrm>
            <a:off x="9839470" y="6228146"/>
            <a:ext cx="0" cy="624795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/>
          <p:cNvCxnSpPr/>
          <p:nvPr/>
        </p:nvCxnSpPr>
        <p:spPr>
          <a:xfrm flipV="1">
            <a:off x="4401517" y="3132511"/>
            <a:ext cx="0" cy="136891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직선 화살표 연결선 161"/>
          <p:cNvCxnSpPr/>
          <p:nvPr/>
        </p:nvCxnSpPr>
        <p:spPr>
          <a:xfrm flipV="1">
            <a:off x="5935549" y="3132511"/>
            <a:ext cx="0" cy="136891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직선 화살표 연결선 183"/>
          <p:cNvCxnSpPr/>
          <p:nvPr/>
        </p:nvCxnSpPr>
        <p:spPr>
          <a:xfrm flipV="1">
            <a:off x="7584425" y="3132511"/>
            <a:ext cx="0" cy="136891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직선 화살표 연결선 185"/>
          <p:cNvCxnSpPr/>
          <p:nvPr/>
        </p:nvCxnSpPr>
        <p:spPr>
          <a:xfrm flipV="1">
            <a:off x="2885422" y="3132511"/>
            <a:ext cx="0" cy="136891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/>
          <p:cNvCxnSpPr/>
          <p:nvPr/>
        </p:nvCxnSpPr>
        <p:spPr>
          <a:xfrm>
            <a:off x="4859858" y="1305570"/>
            <a:ext cx="1781562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직선 화살표 연결선 198"/>
          <p:cNvCxnSpPr/>
          <p:nvPr/>
        </p:nvCxnSpPr>
        <p:spPr>
          <a:xfrm flipV="1">
            <a:off x="6623784" y="938634"/>
            <a:ext cx="0" cy="365839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직사각형 199"/>
          <p:cNvSpPr/>
          <p:nvPr/>
        </p:nvSpPr>
        <p:spPr>
          <a:xfrm>
            <a:off x="5782989" y="990921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grpSp>
        <p:nvGrpSpPr>
          <p:cNvPr id="169" name="그룹 168"/>
          <p:cNvGrpSpPr/>
          <p:nvPr/>
        </p:nvGrpSpPr>
        <p:grpSpPr>
          <a:xfrm>
            <a:off x="3977012" y="2466149"/>
            <a:ext cx="961462" cy="640626"/>
            <a:chOff x="4989043" y="741218"/>
            <a:chExt cx="961462" cy="640626"/>
          </a:xfrm>
        </p:grpSpPr>
        <p:pic>
          <p:nvPicPr>
            <p:cNvPr id="170" name="그림 16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71" name="직사각형 170"/>
            <p:cNvSpPr/>
            <p:nvPr/>
          </p:nvSpPr>
          <p:spPr>
            <a:xfrm>
              <a:off x="5134256" y="1166400"/>
              <a:ext cx="816249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S_Discount</a:t>
              </a:r>
              <a:endParaRPr lang="ko-KR" altLang="en-US" sz="800" dirty="0"/>
            </a:p>
          </p:txBody>
        </p:sp>
      </p:grpSp>
      <p:sp>
        <p:nvSpPr>
          <p:cNvPr id="218" name="직사각형 217"/>
          <p:cNvSpPr/>
          <p:nvPr/>
        </p:nvSpPr>
        <p:spPr>
          <a:xfrm>
            <a:off x="2195545" y="380850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19" name="직사각형 218"/>
          <p:cNvSpPr/>
          <p:nvPr/>
        </p:nvSpPr>
        <p:spPr>
          <a:xfrm>
            <a:off x="3746448" y="380850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20" name="직사각형 219"/>
          <p:cNvSpPr/>
          <p:nvPr/>
        </p:nvSpPr>
        <p:spPr>
          <a:xfrm>
            <a:off x="5258033" y="380850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22" name="직사각형 221"/>
          <p:cNvSpPr/>
          <p:nvPr/>
        </p:nvSpPr>
        <p:spPr>
          <a:xfrm>
            <a:off x="6906925" y="380850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cxnSp>
        <p:nvCxnSpPr>
          <p:cNvPr id="84" name="직선 화살표 연결선 83"/>
          <p:cNvCxnSpPr/>
          <p:nvPr/>
        </p:nvCxnSpPr>
        <p:spPr>
          <a:xfrm>
            <a:off x="10548621" y="468094"/>
            <a:ext cx="1149233" cy="0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화살표 연결선 84"/>
          <p:cNvCxnSpPr/>
          <p:nvPr/>
        </p:nvCxnSpPr>
        <p:spPr>
          <a:xfrm flipV="1">
            <a:off x="10548621" y="957656"/>
            <a:ext cx="1149233" cy="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9257693" y="314206"/>
            <a:ext cx="1175322" cy="30777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페이지의 흐름</a:t>
            </a:r>
            <a:endParaRPr lang="ko-KR" altLang="en-US" sz="1400" dirty="0"/>
          </a:p>
        </p:txBody>
      </p:sp>
      <p:sp>
        <p:nvSpPr>
          <p:cNvPr id="97" name="직사각형 96"/>
          <p:cNvSpPr/>
          <p:nvPr/>
        </p:nvSpPr>
        <p:spPr>
          <a:xfrm>
            <a:off x="9264105" y="810099"/>
            <a:ext cx="1168910" cy="30777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데이터의 흐름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7106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4" name="직선 화살표 연결선 153"/>
          <p:cNvCxnSpPr/>
          <p:nvPr/>
        </p:nvCxnSpPr>
        <p:spPr>
          <a:xfrm flipH="1">
            <a:off x="4456426" y="1898551"/>
            <a:ext cx="711747" cy="0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/>
          <p:cNvCxnSpPr/>
          <p:nvPr/>
        </p:nvCxnSpPr>
        <p:spPr>
          <a:xfrm flipV="1">
            <a:off x="4246565" y="1911476"/>
            <a:ext cx="0" cy="196964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타원 78"/>
          <p:cNvSpPr/>
          <p:nvPr/>
        </p:nvSpPr>
        <p:spPr>
          <a:xfrm>
            <a:off x="8639658" y="2523108"/>
            <a:ext cx="441694" cy="220847"/>
          </a:xfrm>
          <a:custGeom>
            <a:avLst/>
            <a:gdLst>
              <a:gd name="connsiteX0" fmla="*/ 0 w 441694"/>
              <a:gd name="connsiteY0" fmla="*/ 220847 h 441694"/>
              <a:gd name="connsiteX1" fmla="*/ 220847 w 441694"/>
              <a:gd name="connsiteY1" fmla="*/ 0 h 441694"/>
              <a:gd name="connsiteX2" fmla="*/ 441694 w 441694"/>
              <a:gd name="connsiteY2" fmla="*/ 220847 h 441694"/>
              <a:gd name="connsiteX3" fmla="*/ 220847 w 441694"/>
              <a:gd name="connsiteY3" fmla="*/ 441694 h 441694"/>
              <a:gd name="connsiteX4" fmla="*/ 0 w 441694"/>
              <a:gd name="connsiteY4" fmla="*/ 220847 h 441694"/>
              <a:gd name="connsiteX0" fmla="*/ 0 w 441694"/>
              <a:gd name="connsiteY0" fmla="*/ 220847 h 220847"/>
              <a:gd name="connsiteX1" fmla="*/ 220847 w 441694"/>
              <a:gd name="connsiteY1" fmla="*/ 0 h 220847"/>
              <a:gd name="connsiteX2" fmla="*/ 441694 w 441694"/>
              <a:gd name="connsiteY2" fmla="*/ 220847 h 220847"/>
              <a:gd name="connsiteX3" fmla="*/ 0 w 441694"/>
              <a:gd name="connsiteY3" fmla="*/ 220847 h 220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694" h="220847">
                <a:moveTo>
                  <a:pt x="0" y="220847"/>
                </a:moveTo>
                <a:cubicBezTo>
                  <a:pt x="0" y="98877"/>
                  <a:pt x="98877" y="0"/>
                  <a:pt x="220847" y="0"/>
                </a:cubicBezTo>
                <a:cubicBezTo>
                  <a:pt x="342817" y="0"/>
                  <a:pt x="441694" y="98877"/>
                  <a:pt x="441694" y="220847"/>
                </a:cubicBezTo>
                <a:cubicBezTo>
                  <a:pt x="404886" y="257655"/>
                  <a:pt x="36808" y="257655"/>
                  <a:pt x="0" y="220847"/>
                </a:cubicBezTo>
                <a:close/>
              </a:path>
            </a:pathLst>
          </a:cu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9" name="직사각형 198"/>
          <p:cNvSpPr/>
          <p:nvPr/>
        </p:nvSpPr>
        <p:spPr>
          <a:xfrm>
            <a:off x="8567135" y="2728715"/>
            <a:ext cx="586740" cy="297180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7" name="직선 화살표 연결선 116"/>
          <p:cNvCxnSpPr/>
          <p:nvPr/>
        </p:nvCxnSpPr>
        <p:spPr>
          <a:xfrm>
            <a:off x="8872347" y="1988491"/>
            <a:ext cx="0" cy="995798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280025" y="568332"/>
            <a:ext cx="14975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Site</a:t>
            </a:r>
          </a:p>
          <a:p>
            <a:r>
              <a:rPr lang="en-US" altLang="ko-KR" sz="32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32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128" name="그룹 127"/>
          <p:cNvGrpSpPr/>
          <p:nvPr/>
        </p:nvGrpSpPr>
        <p:grpSpPr>
          <a:xfrm>
            <a:off x="8628919" y="1398437"/>
            <a:ext cx="623229" cy="640626"/>
            <a:chOff x="4989043" y="741218"/>
            <a:chExt cx="623229" cy="640626"/>
          </a:xfrm>
        </p:grpSpPr>
        <p:pic>
          <p:nvPicPr>
            <p:cNvPr id="129" name="그림 1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30" name="직사각형 129"/>
            <p:cNvSpPr/>
            <p:nvPr/>
          </p:nvSpPr>
          <p:spPr>
            <a:xfrm>
              <a:off x="5134256" y="1166400"/>
              <a:ext cx="478016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Login</a:t>
              </a:r>
              <a:endParaRPr lang="ko-KR" altLang="en-US" sz="800" dirty="0"/>
            </a:p>
          </p:txBody>
        </p:sp>
      </p:grpSp>
      <p:grpSp>
        <p:nvGrpSpPr>
          <p:cNvPr id="131" name="그룹 130"/>
          <p:cNvGrpSpPr/>
          <p:nvPr/>
        </p:nvGrpSpPr>
        <p:grpSpPr>
          <a:xfrm>
            <a:off x="8638444" y="2997351"/>
            <a:ext cx="951844" cy="640626"/>
            <a:chOff x="4989043" y="741218"/>
            <a:chExt cx="951844" cy="640626"/>
          </a:xfrm>
        </p:grpSpPr>
        <p:pic>
          <p:nvPicPr>
            <p:cNvPr id="135" name="그림 13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36" name="직사각형 135"/>
            <p:cNvSpPr/>
            <p:nvPr/>
          </p:nvSpPr>
          <p:spPr>
            <a:xfrm>
              <a:off x="5134256" y="1166400"/>
              <a:ext cx="806631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Login_Proc</a:t>
              </a:r>
              <a:endParaRPr lang="ko-KR" altLang="en-US" sz="800" dirty="0"/>
            </a:p>
          </p:txBody>
        </p:sp>
      </p:grpSp>
      <p:grpSp>
        <p:nvGrpSpPr>
          <p:cNvPr id="137" name="그룹 136"/>
          <p:cNvGrpSpPr/>
          <p:nvPr/>
        </p:nvGrpSpPr>
        <p:grpSpPr>
          <a:xfrm>
            <a:off x="8667019" y="4391025"/>
            <a:ext cx="581284" cy="689006"/>
            <a:chOff x="4167775" y="920857"/>
            <a:chExt cx="581284" cy="689006"/>
          </a:xfrm>
        </p:grpSpPr>
        <p:pic>
          <p:nvPicPr>
            <p:cNvPr id="150" name="그림 1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51" name="직사각형 150"/>
            <p:cNvSpPr/>
            <p:nvPr/>
          </p:nvSpPr>
          <p:spPr>
            <a:xfrm>
              <a:off x="4282740" y="1394419"/>
              <a:ext cx="439544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User</a:t>
              </a:r>
              <a:endParaRPr lang="ko-KR" altLang="en-US" sz="800" dirty="0"/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9869475" y="1398437"/>
            <a:ext cx="551093" cy="640626"/>
            <a:chOff x="4989043" y="741218"/>
            <a:chExt cx="551093" cy="640626"/>
          </a:xfrm>
        </p:grpSpPr>
        <p:pic>
          <p:nvPicPr>
            <p:cNvPr id="59" name="그림 5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60" name="직사각형 59"/>
            <p:cNvSpPr/>
            <p:nvPr/>
          </p:nvSpPr>
          <p:spPr>
            <a:xfrm>
              <a:off x="5134256" y="1166400"/>
              <a:ext cx="40588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Join</a:t>
              </a:r>
              <a:endParaRPr lang="ko-KR" altLang="en-US" sz="800" dirty="0"/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10899690" y="1398437"/>
            <a:ext cx="955050" cy="640626"/>
            <a:chOff x="4989043" y="741218"/>
            <a:chExt cx="955050" cy="640626"/>
          </a:xfrm>
        </p:grpSpPr>
        <p:pic>
          <p:nvPicPr>
            <p:cNvPr id="53" name="그림 5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54" name="직사각형 53"/>
            <p:cNvSpPr/>
            <p:nvPr/>
          </p:nvSpPr>
          <p:spPr>
            <a:xfrm>
              <a:off x="5134256" y="1166400"/>
              <a:ext cx="80983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Q_Youhyoo</a:t>
              </a:r>
              <a:endParaRPr lang="ko-KR" altLang="en-US" sz="800" dirty="0"/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269150" y="1398437"/>
            <a:ext cx="749866" cy="640626"/>
            <a:chOff x="4989043" y="741218"/>
            <a:chExt cx="749866" cy="640626"/>
          </a:xfrm>
        </p:grpSpPr>
        <p:pic>
          <p:nvPicPr>
            <p:cNvPr id="56" name="그림 5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57" name="직사각형 56"/>
            <p:cNvSpPr/>
            <p:nvPr/>
          </p:nvSpPr>
          <p:spPr>
            <a:xfrm>
              <a:off x="5134256" y="1166400"/>
              <a:ext cx="604653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Mypage</a:t>
              </a:r>
              <a:endParaRPr lang="ko-KR" altLang="en-US" sz="800" dirty="0"/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7528663" y="5798533"/>
            <a:ext cx="698570" cy="640626"/>
            <a:chOff x="4989043" y="741218"/>
            <a:chExt cx="698570" cy="640626"/>
          </a:xfrm>
        </p:grpSpPr>
        <p:pic>
          <p:nvPicPr>
            <p:cNvPr id="62" name="그림 6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63" name="직사각형 62"/>
            <p:cNvSpPr/>
            <p:nvPr/>
          </p:nvSpPr>
          <p:spPr>
            <a:xfrm>
              <a:off x="5134256" y="1166400"/>
              <a:ext cx="55335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Modify</a:t>
              </a:r>
              <a:endParaRPr lang="ko-KR" altLang="en-US" sz="800" dirty="0"/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6265863" y="2341684"/>
            <a:ext cx="993732" cy="935227"/>
            <a:chOff x="4167775" y="920857"/>
            <a:chExt cx="993732" cy="935227"/>
          </a:xfrm>
        </p:grpSpPr>
        <p:pic>
          <p:nvPicPr>
            <p:cNvPr id="65" name="그림 6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66" name="직사각형 65"/>
            <p:cNvSpPr/>
            <p:nvPr/>
          </p:nvSpPr>
          <p:spPr>
            <a:xfrm>
              <a:off x="4282740" y="1394419"/>
              <a:ext cx="878767" cy="4616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User, Order,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Q_Youhyoo, 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Wishlist</a:t>
              </a: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10079700" y="5984811"/>
            <a:ext cx="939020" cy="640626"/>
            <a:chOff x="4989043" y="741218"/>
            <a:chExt cx="939020" cy="640626"/>
          </a:xfrm>
        </p:grpSpPr>
        <p:pic>
          <p:nvPicPr>
            <p:cNvPr id="68" name="그림 6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69" name="직사각형 68"/>
            <p:cNvSpPr/>
            <p:nvPr/>
          </p:nvSpPr>
          <p:spPr>
            <a:xfrm>
              <a:off x="5134256" y="1166400"/>
              <a:ext cx="79380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Withdrawal</a:t>
              </a:r>
              <a:endParaRPr lang="ko-KR" altLang="en-US" sz="800" dirty="0"/>
            </a:p>
          </p:txBody>
        </p:sp>
      </p:grpSp>
      <p:grpSp>
        <p:nvGrpSpPr>
          <p:cNvPr id="73" name="그룹 72"/>
          <p:cNvGrpSpPr/>
          <p:nvPr/>
        </p:nvGrpSpPr>
        <p:grpSpPr>
          <a:xfrm>
            <a:off x="10892826" y="4881515"/>
            <a:ext cx="924802" cy="689006"/>
            <a:chOff x="4167775" y="920857"/>
            <a:chExt cx="924802" cy="689006"/>
          </a:xfrm>
        </p:grpSpPr>
        <p:pic>
          <p:nvPicPr>
            <p:cNvPr id="74" name="그림 7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75" name="직사각형 74"/>
            <p:cNvSpPr/>
            <p:nvPr/>
          </p:nvSpPr>
          <p:spPr>
            <a:xfrm>
              <a:off x="4282740" y="1394419"/>
              <a:ext cx="80983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Q_Youhyoo</a:t>
              </a:r>
              <a:endParaRPr lang="ko-KR" altLang="en-US" sz="800" dirty="0"/>
            </a:p>
          </p:txBody>
        </p:sp>
      </p:grpSp>
      <p:grpSp>
        <p:nvGrpSpPr>
          <p:cNvPr id="76" name="그룹 75"/>
          <p:cNvGrpSpPr/>
          <p:nvPr/>
        </p:nvGrpSpPr>
        <p:grpSpPr>
          <a:xfrm>
            <a:off x="3554400" y="1398437"/>
            <a:ext cx="897342" cy="640626"/>
            <a:chOff x="4989043" y="741218"/>
            <a:chExt cx="897342" cy="640626"/>
          </a:xfrm>
        </p:grpSpPr>
        <p:pic>
          <p:nvPicPr>
            <p:cNvPr id="77" name="그림 7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78" name="직사각형 77"/>
            <p:cNvSpPr/>
            <p:nvPr/>
          </p:nvSpPr>
          <p:spPr>
            <a:xfrm>
              <a:off x="5134256" y="1166400"/>
              <a:ext cx="752129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DetailView</a:t>
              </a:r>
              <a:endParaRPr lang="ko-KR" altLang="en-US" sz="800" dirty="0"/>
            </a:p>
          </p:txBody>
        </p:sp>
      </p:grpSp>
      <p:grpSp>
        <p:nvGrpSpPr>
          <p:cNvPr id="79" name="그룹 78"/>
          <p:cNvGrpSpPr/>
          <p:nvPr/>
        </p:nvGrpSpPr>
        <p:grpSpPr>
          <a:xfrm>
            <a:off x="2618330" y="4494622"/>
            <a:ext cx="913372" cy="640626"/>
            <a:chOff x="4989043" y="741218"/>
            <a:chExt cx="913372" cy="640626"/>
          </a:xfrm>
        </p:grpSpPr>
        <p:pic>
          <p:nvPicPr>
            <p:cNvPr id="80" name="그림 7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81" name="직사각형 80"/>
            <p:cNvSpPr/>
            <p:nvPr/>
          </p:nvSpPr>
          <p:spPr>
            <a:xfrm>
              <a:off x="5134256" y="1166400"/>
              <a:ext cx="768159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Q_Pension</a:t>
              </a:r>
              <a:endParaRPr lang="ko-KR" altLang="en-US" sz="800" dirty="0"/>
            </a:p>
          </p:txBody>
        </p:sp>
      </p:grpSp>
      <p:grpSp>
        <p:nvGrpSpPr>
          <p:cNvPr id="88" name="그룹 87"/>
          <p:cNvGrpSpPr/>
          <p:nvPr/>
        </p:nvGrpSpPr>
        <p:grpSpPr>
          <a:xfrm>
            <a:off x="4232897" y="4494622"/>
            <a:ext cx="719409" cy="640626"/>
            <a:chOff x="4989043" y="741218"/>
            <a:chExt cx="719409" cy="640626"/>
          </a:xfrm>
        </p:grpSpPr>
        <p:pic>
          <p:nvPicPr>
            <p:cNvPr id="90" name="그림 8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91" name="직사각형 90"/>
            <p:cNvSpPr/>
            <p:nvPr/>
          </p:nvSpPr>
          <p:spPr>
            <a:xfrm>
              <a:off x="5134256" y="1166400"/>
              <a:ext cx="574196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Review</a:t>
              </a:r>
              <a:endParaRPr lang="ko-KR" altLang="en-US" sz="800" dirty="0"/>
            </a:p>
          </p:txBody>
        </p:sp>
      </p:grpSp>
      <p:grpSp>
        <p:nvGrpSpPr>
          <p:cNvPr id="92" name="그룹 91"/>
          <p:cNvGrpSpPr/>
          <p:nvPr/>
        </p:nvGrpSpPr>
        <p:grpSpPr>
          <a:xfrm>
            <a:off x="5697502" y="4494622"/>
            <a:ext cx="531857" cy="640626"/>
            <a:chOff x="4989043" y="741218"/>
            <a:chExt cx="531857" cy="640626"/>
          </a:xfrm>
        </p:grpSpPr>
        <p:pic>
          <p:nvPicPr>
            <p:cNvPr id="93" name="그림 9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94" name="직사각형 93"/>
            <p:cNvSpPr/>
            <p:nvPr/>
          </p:nvSpPr>
          <p:spPr>
            <a:xfrm>
              <a:off x="5134256" y="1166400"/>
              <a:ext cx="386644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Pay</a:t>
              </a:r>
              <a:endParaRPr lang="ko-KR" altLang="en-US" sz="800" dirty="0"/>
            </a:p>
          </p:txBody>
        </p:sp>
      </p:grpSp>
      <p:grpSp>
        <p:nvGrpSpPr>
          <p:cNvPr id="95" name="그룹 94"/>
          <p:cNvGrpSpPr/>
          <p:nvPr/>
        </p:nvGrpSpPr>
        <p:grpSpPr>
          <a:xfrm>
            <a:off x="2434785" y="2083635"/>
            <a:ext cx="1567607" cy="1550780"/>
            <a:chOff x="4167775" y="920857"/>
            <a:chExt cx="1567607" cy="1550780"/>
          </a:xfrm>
        </p:grpSpPr>
        <p:pic>
          <p:nvPicPr>
            <p:cNvPr id="96" name="그림 9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97" name="직사각형 96"/>
            <p:cNvSpPr/>
            <p:nvPr/>
          </p:nvSpPr>
          <p:spPr>
            <a:xfrm>
              <a:off x="4282740" y="1394419"/>
              <a:ext cx="1452642" cy="107721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Pension, Room,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Roomdetail_Support,</a:t>
              </a:r>
              <a:endParaRPr lang="en-US" altLang="ko-KR" sz="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r>
                <a:rPr lang="en-US" altLang="ko-KR" sz="800" dirty="0" err="1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Roomdetail_Fucility</a:t>
              </a:r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,</a:t>
              </a:r>
            </a:p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Roomdetail_Structure,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Roomdetail_Using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Q_Pension,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Review, </a:t>
              </a:r>
              <a:r>
                <a:rPr lang="en-US" altLang="ko-KR" sz="800" dirty="0" err="1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Order_Room</a:t>
              </a:r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,</a:t>
              </a:r>
            </a:p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Order_User</a:t>
              </a:r>
              <a:endParaRPr lang="en-US" altLang="ko-KR" sz="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  <p:grpSp>
        <p:nvGrpSpPr>
          <p:cNvPr id="98" name="그룹 97"/>
          <p:cNvGrpSpPr/>
          <p:nvPr/>
        </p:nvGrpSpPr>
        <p:grpSpPr>
          <a:xfrm>
            <a:off x="5697502" y="5857875"/>
            <a:ext cx="605805" cy="689006"/>
            <a:chOff x="4167775" y="920857"/>
            <a:chExt cx="605805" cy="689006"/>
          </a:xfrm>
        </p:grpSpPr>
        <p:pic>
          <p:nvPicPr>
            <p:cNvPr id="99" name="그림 9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00" name="직사각형 99"/>
            <p:cNvSpPr/>
            <p:nvPr/>
          </p:nvSpPr>
          <p:spPr>
            <a:xfrm>
              <a:off x="4282740" y="1394419"/>
              <a:ext cx="49084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Order</a:t>
              </a:r>
              <a:endParaRPr lang="ko-KR" altLang="en-US" sz="800" dirty="0"/>
            </a:p>
          </p:txBody>
        </p:sp>
      </p:grpSp>
      <p:grpSp>
        <p:nvGrpSpPr>
          <p:cNvPr id="101" name="그룹 100"/>
          <p:cNvGrpSpPr/>
          <p:nvPr/>
        </p:nvGrpSpPr>
        <p:grpSpPr>
          <a:xfrm>
            <a:off x="2618330" y="5857875"/>
            <a:ext cx="883124" cy="689006"/>
            <a:chOff x="4167775" y="920857"/>
            <a:chExt cx="883124" cy="689006"/>
          </a:xfrm>
        </p:grpSpPr>
        <p:pic>
          <p:nvPicPr>
            <p:cNvPr id="102" name="그림 10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03" name="직사각형 102"/>
            <p:cNvSpPr/>
            <p:nvPr/>
          </p:nvSpPr>
          <p:spPr>
            <a:xfrm>
              <a:off x="4282740" y="1394419"/>
              <a:ext cx="768159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Q_Pension</a:t>
              </a:r>
              <a:endParaRPr lang="ko-KR" altLang="en-US" sz="800" dirty="0"/>
            </a:p>
          </p:txBody>
        </p:sp>
      </p:grpSp>
      <p:grpSp>
        <p:nvGrpSpPr>
          <p:cNvPr id="104" name="그룹 103"/>
          <p:cNvGrpSpPr/>
          <p:nvPr/>
        </p:nvGrpSpPr>
        <p:grpSpPr>
          <a:xfrm>
            <a:off x="4232897" y="5857875"/>
            <a:ext cx="689161" cy="689006"/>
            <a:chOff x="4167775" y="920857"/>
            <a:chExt cx="689161" cy="689006"/>
          </a:xfrm>
        </p:grpSpPr>
        <p:pic>
          <p:nvPicPr>
            <p:cNvPr id="105" name="그림 10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06" name="직사각형 105"/>
            <p:cNvSpPr/>
            <p:nvPr/>
          </p:nvSpPr>
          <p:spPr>
            <a:xfrm>
              <a:off x="4282740" y="1394419"/>
              <a:ext cx="574196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Review</a:t>
              </a:r>
              <a:endParaRPr lang="ko-KR" altLang="en-US" sz="800" dirty="0"/>
            </a:p>
          </p:txBody>
        </p:sp>
      </p:grpSp>
      <p:cxnSp>
        <p:nvCxnSpPr>
          <p:cNvPr id="107" name="직선 화살표 연결선 106"/>
          <p:cNvCxnSpPr/>
          <p:nvPr/>
        </p:nvCxnSpPr>
        <p:spPr>
          <a:xfrm>
            <a:off x="3761670" y="0"/>
            <a:ext cx="0" cy="1362075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07"/>
          <p:cNvCxnSpPr/>
          <p:nvPr/>
        </p:nvCxnSpPr>
        <p:spPr>
          <a:xfrm>
            <a:off x="7422215" y="772817"/>
            <a:ext cx="370903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/>
          <p:cNvCxnSpPr/>
          <p:nvPr/>
        </p:nvCxnSpPr>
        <p:spPr>
          <a:xfrm>
            <a:off x="11118701" y="789391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화살표 연결선 110"/>
          <p:cNvCxnSpPr/>
          <p:nvPr/>
        </p:nvCxnSpPr>
        <p:spPr>
          <a:xfrm>
            <a:off x="7433882" y="772817"/>
            <a:ext cx="0" cy="617240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화살표 연결선 113"/>
          <p:cNvCxnSpPr/>
          <p:nvPr/>
        </p:nvCxnSpPr>
        <p:spPr>
          <a:xfrm>
            <a:off x="8812232" y="763107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화살표 연결선 114"/>
          <p:cNvCxnSpPr/>
          <p:nvPr/>
        </p:nvCxnSpPr>
        <p:spPr>
          <a:xfrm>
            <a:off x="10041382" y="789391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/>
          <p:cNvCxnSpPr/>
          <p:nvPr/>
        </p:nvCxnSpPr>
        <p:spPr>
          <a:xfrm>
            <a:off x="9105593" y="2320335"/>
            <a:ext cx="111203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/>
          <p:nvPr/>
        </p:nvCxnSpPr>
        <p:spPr>
          <a:xfrm>
            <a:off x="10217628" y="2019198"/>
            <a:ext cx="0" cy="319554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/>
          <p:cNvCxnSpPr/>
          <p:nvPr/>
        </p:nvCxnSpPr>
        <p:spPr>
          <a:xfrm flipV="1">
            <a:off x="11181218" y="1998016"/>
            <a:ext cx="0" cy="721174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/>
          <p:cNvCxnSpPr/>
          <p:nvPr/>
        </p:nvCxnSpPr>
        <p:spPr>
          <a:xfrm flipV="1">
            <a:off x="9115118" y="2053003"/>
            <a:ext cx="0" cy="285749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화살표 연결선 133"/>
          <p:cNvCxnSpPr/>
          <p:nvPr/>
        </p:nvCxnSpPr>
        <p:spPr>
          <a:xfrm flipV="1">
            <a:off x="7850949" y="2053003"/>
            <a:ext cx="0" cy="1206826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화살표 연결선 138"/>
          <p:cNvCxnSpPr/>
          <p:nvPr/>
        </p:nvCxnSpPr>
        <p:spPr>
          <a:xfrm flipH="1">
            <a:off x="7793799" y="1655855"/>
            <a:ext cx="961283" cy="0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143"/>
          <p:cNvCxnSpPr/>
          <p:nvPr/>
        </p:nvCxnSpPr>
        <p:spPr>
          <a:xfrm>
            <a:off x="7831899" y="2716015"/>
            <a:ext cx="81607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/>
          <p:nvPr/>
        </p:nvCxnSpPr>
        <p:spPr>
          <a:xfrm>
            <a:off x="9073203" y="2706490"/>
            <a:ext cx="208855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화살표 연결선 184"/>
          <p:cNvCxnSpPr/>
          <p:nvPr/>
        </p:nvCxnSpPr>
        <p:spPr>
          <a:xfrm>
            <a:off x="9439275" y="0"/>
            <a:ext cx="0" cy="76310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직선 연결선 185"/>
          <p:cNvCxnSpPr/>
          <p:nvPr/>
        </p:nvCxnSpPr>
        <p:spPr>
          <a:xfrm>
            <a:off x="2810691" y="3864545"/>
            <a:ext cx="304336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직선 화살표 연결선 189"/>
          <p:cNvCxnSpPr/>
          <p:nvPr/>
        </p:nvCxnSpPr>
        <p:spPr>
          <a:xfrm>
            <a:off x="2829978" y="3881118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화살표 연결선 190"/>
          <p:cNvCxnSpPr/>
          <p:nvPr/>
        </p:nvCxnSpPr>
        <p:spPr>
          <a:xfrm>
            <a:off x="4395043" y="3854835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직선 화살표 연결선 191"/>
          <p:cNvCxnSpPr/>
          <p:nvPr/>
        </p:nvCxnSpPr>
        <p:spPr>
          <a:xfrm>
            <a:off x="5840045" y="3881119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직선 화살표 연결선 193"/>
          <p:cNvCxnSpPr/>
          <p:nvPr/>
        </p:nvCxnSpPr>
        <p:spPr>
          <a:xfrm>
            <a:off x="7640348" y="2020001"/>
            <a:ext cx="0" cy="3778532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직선 화살표 연결선 194"/>
          <p:cNvCxnSpPr/>
          <p:nvPr/>
        </p:nvCxnSpPr>
        <p:spPr>
          <a:xfrm>
            <a:off x="8109381" y="6320801"/>
            <a:ext cx="1984793" cy="0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직선 화살표 연결선 195"/>
          <p:cNvCxnSpPr/>
          <p:nvPr/>
        </p:nvCxnSpPr>
        <p:spPr>
          <a:xfrm flipV="1">
            <a:off x="7493528" y="2065703"/>
            <a:ext cx="0" cy="2778761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/>
          <p:cNvCxnSpPr/>
          <p:nvPr/>
        </p:nvCxnSpPr>
        <p:spPr>
          <a:xfrm flipH="1">
            <a:off x="6164076" y="4844464"/>
            <a:ext cx="134850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화살표 연결선 199"/>
          <p:cNvCxnSpPr/>
          <p:nvPr/>
        </p:nvCxnSpPr>
        <p:spPr>
          <a:xfrm>
            <a:off x="2813269" y="5179079"/>
            <a:ext cx="0" cy="684455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직선 화살표 연결선 201"/>
          <p:cNvCxnSpPr/>
          <p:nvPr/>
        </p:nvCxnSpPr>
        <p:spPr>
          <a:xfrm>
            <a:off x="4469596" y="5179079"/>
            <a:ext cx="0" cy="684455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화살표 연결선 203"/>
          <p:cNvCxnSpPr/>
          <p:nvPr/>
        </p:nvCxnSpPr>
        <p:spPr>
          <a:xfrm>
            <a:off x="5917383" y="5179079"/>
            <a:ext cx="0" cy="684455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화살표 연결선 207"/>
          <p:cNvCxnSpPr/>
          <p:nvPr/>
        </p:nvCxnSpPr>
        <p:spPr>
          <a:xfrm flipV="1">
            <a:off x="9041715" y="3684945"/>
            <a:ext cx="0" cy="684455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/>
          <p:cNvCxnSpPr/>
          <p:nvPr/>
        </p:nvCxnSpPr>
        <p:spPr>
          <a:xfrm>
            <a:off x="8025044" y="6131287"/>
            <a:ext cx="855611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화살표 연결선 211"/>
          <p:cNvCxnSpPr/>
          <p:nvPr/>
        </p:nvCxnSpPr>
        <p:spPr>
          <a:xfrm flipV="1">
            <a:off x="8862822" y="5080032"/>
            <a:ext cx="0" cy="980979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화살표 연결선 212"/>
          <p:cNvCxnSpPr/>
          <p:nvPr/>
        </p:nvCxnSpPr>
        <p:spPr>
          <a:xfrm>
            <a:off x="7822374" y="4881515"/>
            <a:ext cx="0" cy="92554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/>
          <p:cNvCxnSpPr/>
          <p:nvPr/>
        </p:nvCxnSpPr>
        <p:spPr>
          <a:xfrm>
            <a:off x="7803324" y="4876468"/>
            <a:ext cx="2495550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/>
          <p:cNvCxnSpPr/>
          <p:nvPr/>
        </p:nvCxnSpPr>
        <p:spPr>
          <a:xfrm>
            <a:off x="9101777" y="6131287"/>
            <a:ext cx="1128715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/>
          <p:cNvCxnSpPr/>
          <p:nvPr/>
        </p:nvCxnSpPr>
        <p:spPr>
          <a:xfrm>
            <a:off x="10298874" y="4864587"/>
            <a:ext cx="0" cy="1085344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직선 화살표 연결선 227"/>
          <p:cNvCxnSpPr/>
          <p:nvPr/>
        </p:nvCxnSpPr>
        <p:spPr>
          <a:xfrm flipV="1">
            <a:off x="9101777" y="5080032"/>
            <a:ext cx="0" cy="980979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화살표 연결선 229"/>
          <p:cNvCxnSpPr/>
          <p:nvPr/>
        </p:nvCxnSpPr>
        <p:spPr>
          <a:xfrm>
            <a:off x="11155425" y="3025895"/>
            <a:ext cx="0" cy="1818569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연결선 235"/>
          <p:cNvCxnSpPr/>
          <p:nvPr/>
        </p:nvCxnSpPr>
        <p:spPr>
          <a:xfrm>
            <a:off x="11162168" y="3025895"/>
            <a:ext cx="250541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연결선 237"/>
          <p:cNvCxnSpPr/>
          <p:nvPr/>
        </p:nvCxnSpPr>
        <p:spPr>
          <a:xfrm flipV="1">
            <a:off x="11390293" y="2074958"/>
            <a:ext cx="0" cy="950937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연결선 241"/>
          <p:cNvCxnSpPr/>
          <p:nvPr/>
        </p:nvCxnSpPr>
        <p:spPr>
          <a:xfrm>
            <a:off x="2639838" y="1675350"/>
            <a:ext cx="0" cy="503625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화살표 연결선 243"/>
          <p:cNvCxnSpPr/>
          <p:nvPr/>
        </p:nvCxnSpPr>
        <p:spPr>
          <a:xfrm>
            <a:off x="2628936" y="1675350"/>
            <a:ext cx="912008" cy="0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직선 연결선 249"/>
          <p:cNvCxnSpPr/>
          <p:nvPr/>
        </p:nvCxnSpPr>
        <p:spPr>
          <a:xfrm>
            <a:off x="6485348" y="1801079"/>
            <a:ext cx="0" cy="597274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직선 화살표 연결선 251"/>
          <p:cNvCxnSpPr/>
          <p:nvPr/>
        </p:nvCxnSpPr>
        <p:spPr>
          <a:xfrm>
            <a:off x="6465881" y="1801079"/>
            <a:ext cx="840557" cy="0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직사각형 260"/>
          <p:cNvSpPr/>
          <p:nvPr/>
        </p:nvSpPr>
        <p:spPr>
          <a:xfrm>
            <a:off x="2748688" y="1803754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67" name="직사각형 266"/>
          <p:cNvSpPr/>
          <p:nvPr/>
        </p:nvSpPr>
        <p:spPr>
          <a:xfrm>
            <a:off x="6592523" y="1912279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69" name="직사각형 268"/>
          <p:cNvSpPr/>
          <p:nvPr/>
        </p:nvSpPr>
        <p:spPr>
          <a:xfrm>
            <a:off x="8274440" y="3845310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70" name="직사각형 269"/>
          <p:cNvSpPr/>
          <p:nvPr/>
        </p:nvSpPr>
        <p:spPr>
          <a:xfrm>
            <a:off x="8252835" y="5770721"/>
            <a:ext cx="575799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update</a:t>
            </a:r>
            <a:endParaRPr lang="ko-KR" altLang="en-US" sz="800" dirty="0"/>
          </a:p>
        </p:txBody>
      </p:sp>
      <p:sp>
        <p:nvSpPr>
          <p:cNvPr id="271" name="직사각형 270"/>
          <p:cNvSpPr/>
          <p:nvPr/>
        </p:nvSpPr>
        <p:spPr>
          <a:xfrm>
            <a:off x="7897848" y="515783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79" name="직사각형 278"/>
          <p:cNvSpPr/>
          <p:nvPr/>
        </p:nvSpPr>
        <p:spPr>
          <a:xfrm>
            <a:off x="9658825" y="515783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80" name="직사각형 279"/>
          <p:cNvSpPr/>
          <p:nvPr/>
        </p:nvSpPr>
        <p:spPr>
          <a:xfrm>
            <a:off x="11292816" y="3919450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sp>
        <p:nvSpPr>
          <p:cNvPr id="282" name="직사각형 281"/>
          <p:cNvSpPr/>
          <p:nvPr/>
        </p:nvSpPr>
        <p:spPr>
          <a:xfrm>
            <a:off x="4553532" y="5359752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sp>
        <p:nvSpPr>
          <p:cNvPr id="283" name="직사각형 282"/>
          <p:cNvSpPr/>
          <p:nvPr/>
        </p:nvSpPr>
        <p:spPr>
          <a:xfrm>
            <a:off x="6026498" y="5359752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sp>
        <p:nvSpPr>
          <p:cNvPr id="284" name="직사각형 283"/>
          <p:cNvSpPr/>
          <p:nvPr/>
        </p:nvSpPr>
        <p:spPr>
          <a:xfrm>
            <a:off x="2900848" y="5359752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sp>
        <p:nvSpPr>
          <p:cNvPr id="285" name="직사각형 284"/>
          <p:cNvSpPr/>
          <p:nvPr/>
        </p:nvSpPr>
        <p:spPr>
          <a:xfrm>
            <a:off x="9276732" y="5793820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delete</a:t>
            </a:r>
            <a:endParaRPr lang="ko-KR" altLang="en-US" sz="800" dirty="0"/>
          </a:p>
        </p:txBody>
      </p:sp>
      <p:cxnSp>
        <p:nvCxnSpPr>
          <p:cNvPr id="118" name="직선 연결선 117"/>
          <p:cNvCxnSpPr/>
          <p:nvPr/>
        </p:nvCxnSpPr>
        <p:spPr>
          <a:xfrm>
            <a:off x="7851339" y="3236466"/>
            <a:ext cx="81607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9276732" y="4629416"/>
            <a:ext cx="817442" cy="0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연결선 125"/>
          <p:cNvCxnSpPr/>
          <p:nvPr/>
        </p:nvCxnSpPr>
        <p:spPr>
          <a:xfrm flipV="1">
            <a:off x="10079700" y="2066492"/>
            <a:ext cx="0" cy="2554457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직사각형 126"/>
          <p:cNvSpPr/>
          <p:nvPr/>
        </p:nvSpPr>
        <p:spPr>
          <a:xfrm>
            <a:off x="10159919" y="4186373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grpSp>
        <p:nvGrpSpPr>
          <p:cNvPr id="133" name="그룹 132"/>
          <p:cNvGrpSpPr/>
          <p:nvPr/>
        </p:nvGrpSpPr>
        <p:grpSpPr>
          <a:xfrm>
            <a:off x="5038200" y="648069"/>
            <a:ext cx="921388" cy="640626"/>
            <a:chOff x="4989043" y="741218"/>
            <a:chExt cx="921388" cy="640626"/>
          </a:xfrm>
        </p:grpSpPr>
        <p:pic>
          <p:nvPicPr>
            <p:cNvPr id="138" name="그림 13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40" name="직사각형 139"/>
            <p:cNvSpPr/>
            <p:nvPr/>
          </p:nvSpPr>
          <p:spPr>
            <a:xfrm>
              <a:off x="5134256" y="1166400"/>
              <a:ext cx="776175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DetailIntro</a:t>
              </a:r>
              <a:endParaRPr lang="ko-KR" altLang="en-US" sz="800" dirty="0"/>
            </a:p>
          </p:txBody>
        </p:sp>
      </p:grpSp>
      <p:grpSp>
        <p:nvGrpSpPr>
          <p:cNvPr id="141" name="그룹 140"/>
          <p:cNvGrpSpPr/>
          <p:nvPr/>
        </p:nvGrpSpPr>
        <p:grpSpPr>
          <a:xfrm>
            <a:off x="5038200" y="1653669"/>
            <a:ext cx="971080" cy="640626"/>
            <a:chOff x="4989043" y="741218"/>
            <a:chExt cx="971080" cy="640626"/>
          </a:xfrm>
        </p:grpSpPr>
        <p:pic>
          <p:nvPicPr>
            <p:cNvPr id="142" name="그림 14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43" name="직사각형 142"/>
            <p:cNvSpPr/>
            <p:nvPr/>
          </p:nvSpPr>
          <p:spPr>
            <a:xfrm>
              <a:off x="5134256" y="1166400"/>
              <a:ext cx="82586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DetailPhoto</a:t>
              </a:r>
              <a:endParaRPr lang="ko-KR" altLang="en-US" sz="800" dirty="0"/>
            </a:p>
          </p:txBody>
        </p:sp>
      </p:grpSp>
      <p:grpSp>
        <p:nvGrpSpPr>
          <p:cNvPr id="149" name="그룹 148"/>
          <p:cNvGrpSpPr/>
          <p:nvPr/>
        </p:nvGrpSpPr>
        <p:grpSpPr>
          <a:xfrm>
            <a:off x="5038200" y="2713937"/>
            <a:ext cx="951844" cy="640626"/>
            <a:chOff x="4989043" y="741218"/>
            <a:chExt cx="951844" cy="640626"/>
          </a:xfrm>
        </p:grpSpPr>
        <p:pic>
          <p:nvPicPr>
            <p:cNvPr id="152" name="그림 15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53" name="직사각형 152"/>
            <p:cNvSpPr/>
            <p:nvPr/>
          </p:nvSpPr>
          <p:spPr>
            <a:xfrm>
              <a:off x="5134256" y="1166400"/>
              <a:ext cx="806631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DetailOrder</a:t>
              </a:r>
              <a:endParaRPr lang="ko-KR" altLang="en-US" sz="800" dirty="0"/>
            </a:p>
          </p:txBody>
        </p:sp>
      </p:grpSp>
      <p:cxnSp>
        <p:nvCxnSpPr>
          <p:cNvPr id="155" name="직선 연결선 154"/>
          <p:cNvCxnSpPr/>
          <p:nvPr/>
        </p:nvCxnSpPr>
        <p:spPr>
          <a:xfrm>
            <a:off x="4812299" y="885653"/>
            <a:ext cx="29857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직선 연결선 155"/>
          <p:cNvCxnSpPr/>
          <p:nvPr/>
        </p:nvCxnSpPr>
        <p:spPr>
          <a:xfrm>
            <a:off x="4812299" y="3046078"/>
            <a:ext cx="29857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직선 연결선 156"/>
          <p:cNvCxnSpPr/>
          <p:nvPr/>
        </p:nvCxnSpPr>
        <p:spPr>
          <a:xfrm flipV="1">
            <a:off x="4829421" y="885654"/>
            <a:ext cx="0" cy="2160424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01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8284" y="568332"/>
            <a:ext cx="12121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구성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5717787" y="885418"/>
            <a:ext cx="294503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 구성</a:t>
            </a:r>
            <a:endParaRPr lang="ko-KR" altLang="en-US" sz="4000" dirty="0"/>
          </a:p>
        </p:txBody>
      </p:sp>
      <p:sp>
        <p:nvSpPr>
          <p:cNvPr id="7" name="직사각형 6"/>
          <p:cNvSpPr/>
          <p:nvPr/>
        </p:nvSpPr>
        <p:spPr>
          <a:xfrm>
            <a:off x="4459430" y="3361586"/>
            <a:ext cx="5461752" cy="11079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ER-Diagram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33428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그룹 317"/>
          <p:cNvGrpSpPr/>
          <p:nvPr/>
        </p:nvGrpSpPr>
        <p:grpSpPr>
          <a:xfrm rot="16200000">
            <a:off x="10037762" y="6067190"/>
            <a:ext cx="190342" cy="182504"/>
            <a:chOff x="9858405" y="5624217"/>
            <a:chExt cx="534718" cy="512701"/>
          </a:xfrm>
        </p:grpSpPr>
        <p:cxnSp>
          <p:nvCxnSpPr>
            <p:cNvPr id="319" name="직선 연결선 318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직선 연결선 319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0" name="직선 연결선 339"/>
          <p:cNvCxnSpPr/>
          <p:nvPr/>
        </p:nvCxnSpPr>
        <p:spPr>
          <a:xfrm rot="10800000" flipV="1">
            <a:off x="10061792" y="6043913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직선 연결선 315"/>
          <p:cNvCxnSpPr/>
          <p:nvPr/>
        </p:nvCxnSpPr>
        <p:spPr>
          <a:xfrm rot="10800000" flipV="1">
            <a:off x="4141404" y="3567556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직선 연결선 275"/>
          <p:cNvCxnSpPr/>
          <p:nvPr/>
        </p:nvCxnSpPr>
        <p:spPr>
          <a:xfrm>
            <a:off x="8777122" y="5732126"/>
            <a:ext cx="205217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직선 연결선 288"/>
          <p:cNvCxnSpPr/>
          <p:nvPr/>
        </p:nvCxnSpPr>
        <p:spPr>
          <a:xfrm>
            <a:off x="9300499" y="6154613"/>
            <a:ext cx="154098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7" name="그룹 216"/>
          <p:cNvGrpSpPr/>
          <p:nvPr/>
        </p:nvGrpSpPr>
        <p:grpSpPr>
          <a:xfrm rot="5400000">
            <a:off x="3440156" y="5870340"/>
            <a:ext cx="190342" cy="182504"/>
            <a:chOff x="9858405" y="5624217"/>
            <a:chExt cx="534718" cy="512701"/>
          </a:xfrm>
        </p:grpSpPr>
        <p:cxnSp>
          <p:nvCxnSpPr>
            <p:cNvPr id="219" name="직선 연결선 218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직선 연결선 219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6" name="직선 연결선 215"/>
          <p:cNvCxnSpPr/>
          <p:nvPr/>
        </p:nvCxnSpPr>
        <p:spPr>
          <a:xfrm>
            <a:off x="2898823" y="5971760"/>
            <a:ext cx="101355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/>
          <p:cNvCxnSpPr/>
          <p:nvPr/>
        </p:nvCxnSpPr>
        <p:spPr>
          <a:xfrm>
            <a:off x="4059082" y="6170634"/>
            <a:ext cx="224692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연결선 208"/>
          <p:cNvCxnSpPr/>
          <p:nvPr/>
        </p:nvCxnSpPr>
        <p:spPr>
          <a:xfrm>
            <a:off x="2944088" y="5560118"/>
            <a:ext cx="114115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직선 연결선 187"/>
          <p:cNvCxnSpPr/>
          <p:nvPr/>
        </p:nvCxnSpPr>
        <p:spPr>
          <a:xfrm>
            <a:off x="7696326" y="751483"/>
            <a:ext cx="112483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/>
          <p:cNvCxnSpPr/>
          <p:nvPr/>
        </p:nvCxnSpPr>
        <p:spPr>
          <a:xfrm>
            <a:off x="6626787" y="5136448"/>
            <a:ext cx="212097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7" name="그룹 296"/>
          <p:cNvGrpSpPr/>
          <p:nvPr/>
        </p:nvGrpSpPr>
        <p:grpSpPr>
          <a:xfrm rot="5400000">
            <a:off x="6677217" y="5042049"/>
            <a:ext cx="190342" cy="182504"/>
            <a:chOff x="9858405" y="5624217"/>
            <a:chExt cx="534718" cy="512701"/>
          </a:xfrm>
        </p:grpSpPr>
        <p:cxnSp>
          <p:nvCxnSpPr>
            <p:cNvPr id="298" name="직선 연결선 297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직선 연결선 298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0" name="직선 연결선 299"/>
          <p:cNvCxnSpPr/>
          <p:nvPr/>
        </p:nvCxnSpPr>
        <p:spPr>
          <a:xfrm flipV="1">
            <a:off x="6863640" y="5022834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직선 연결선 300"/>
          <p:cNvCxnSpPr/>
          <p:nvPr/>
        </p:nvCxnSpPr>
        <p:spPr>
          <a:xfrm flipV="1">
            <a:off x="8477821" y="5022835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타원 256"/>
          <p:cNvSpPr/>
          <p:nvPr/>
        </p:nvSpPr>
        <p:spPr>
          <a:xfrm>
            <a:off x="4705890" y="2524105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9" name="직사각형 338"/>
          <p:cNvSpPr/>
          <p:nvPr/>
        </p:nvSpPr>
        <p:spPr>
          <a:xfrm>
            <a:off x="4493613" y="2646560"/>
            <a:ext cx="628202" cy="14492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6" name="타원 255"/>
          <p:cNvSpPr/>
          <p:nvPr/>
        </p:nvSpPr>
        <p:spPr>
          <a:xfrm>
            <a:off x="5585853" y="2326249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8" name="직사각형 337"/>
          <p:cNvSpPr/>
          <p:nvPr/>
        </p:nvSpPr>
        <p:spPr>
          <a:xfrm>
            <a:off x="5364480" y="2446112"/>
            <a:ext cx="458848" cy="14492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2" name="타원 211"/>
          <p:cNvSpPr/>
          <p:nvPr/>
        </p:nvSpPr>
        <p:spPr>
          <a:xfrm>
            <a:off x="7125081" y="3423544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4" name="타원 213"/>
          <p:cNvSpPr/>
          <p:nvPr/>
        </p:nvSpPr>
        <p:spPr>
          <a:xfrm>
            <a:off x="6814158" y="3423605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3" name="직사각형 332"/>
          <p:cNvSpPr/>
          <p:nvPr/>
        </p:nvSpPr>
        <p:spPr>
          <a:xfrm>
            <a:off x="6764221" y="3544968"/>
            <a:ext cx="628202" cy="25406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6814158" y="3686537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8" name="타원 217"/>
          <p:cNvSpPr/>
          <p:nvPr/>
        </p:nvSpPr>
        <p:spPr>
          <a:xfrm>
            <a:off x="7126003" y="3686537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6726155" y="3805472"/>
            <a:ext cx="628202" cy="25406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7" name="직선 연결선 96"/>
          <p:cNvCxnSpPr/>
          <p:nvPr/>
        </p:nvCxnSpPr>
        <p:spPr>
          <a:xfrm flipH="1">
            <a:off x="7783469" y="3120376"/>
            <a:ext cx="921619" cy="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 flipV="1">
            <a:off x="9742715" y="1291149"/>
            <a:ext cx="0" cy="1877796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8847400" y="3909283"/>
            <a:ext cx="264791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 flipV="1">
            <a:off x="11495314" y="2679223"/>
            <a:ext cx="0" cy="124083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 flipV="1">
            <a:off x="10646229" y="2100544"/>
            <a:ext cx="0" cy="1467435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/>
          <p:nvPr/>
        </p:nvCxnSpPr>
        <p:spPr>
          <a:xfrm>
            <a:off x="8896287" y="3550054"/>
            <a:ext cx="176082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/>
          <p:cNvCxnSpPr/>
          <p:nvPr/>
        </p:nvCxnSpPr>
        <p:spPr>
          <a:xfrm>
            <a:off x="8847400" y="3169125"/>
            <a:ext cx="906201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/>
          <p:cNvCxnSpPr/>
          <p:nvPr/>
        </p:nvCxnSpPr>
        <p:spPr>
          <a:xfrm flipV="1">
            <a:off x="8812109" y="739522"/>
            <a:ext cx="0" cy="166520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756960"/>
              </p:ext>
            </p:extLst>
          </p:nvPr>
        </p:nvGraphicFramePr>
        <p:xfrm>
          <a:off x="7308620" y="254982"/>
          <a:ext cx="757305" cy="1828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57305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Roomdetail_Around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ra_sea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ra_valley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ra_river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ra_mountain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ra_island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467231"/>
              </p:ext>
            </p:extLst>
          </p:nvPr>
        </p:nvGraphicFramePr>
        <p:xfrm>
          <a:off x="10376838" y="209571"/>
          <a:ext cx="749300" cy="28956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Roomdetail_Support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rs_market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rs_meal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rs_pet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rs_part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rs_board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rs_pickup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rs_inet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rs_movie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rs_café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rs_shuttle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89381"/>
              </p:ext>
            </p:extLst>
          </p:nvPr>
        </p:nvGraphicFramePr>
        <p:xfrm>
          <a:off x="11260416" y="195236"/>
          <a:ext cx="749300" cy="33223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Roomdetail_Facility 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rf_pool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rf_slide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rf_soccer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rf_footb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rf_bbq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rf_campfire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rf_karaoke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rf_basketb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rf_seminar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rf_bike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rf_4wbike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rf_servival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9" name="표 8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521694"/>
              </p:ext>
            </p:extLst>
          </p:nvPr>
        </p:nvGraphicFramePr>
        <p:xfrm>
          <a:off x="9485102" y="216272"/>
          <a:ext cx="749300" cy="20421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Roomdetail_Structure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rr_sndfloor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rr_single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rr_spa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rr_terrace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rr_roomamt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rr_toiletamt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10" name="직선 연결선 109"/>
          <p:cNvCxnSpPr>
            <a:endCxn id="214" idx="2"/>
          </p:cNvCxnSpPr>
          <p:nvPr/>
        </p:nvCxnSpPr>
        <p:spPr>
          <a:xfrm>
            <a:off x="6516765" y="3525368"/>
            <a:ext cx="297393" cy="6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/>
          <p:cNvCxnSpPr/>
          <p:nvPr/>
        </p:nvCxnSpPr>
        <p:spPr>
          <a:xfrm>
            <a:off x="4974770" y="3525369"/>
            <a:ext cx="97971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/>
          <p:cNvCxnSpPr/>
          <p:nvPr/>
        </p:nvCxnSpPr>
        <p:spPr>
          <a:xfrm>
            <a:off x="2318240" y="6731946"/>
            <a:ext cx="698226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/>
          <p:cNvCxnSpPr/>
          <p:nvPr/>
        </p:nvCxnSpPr>
        <p:spPr>
          <a:xfrm flipV="1">
            <a:off x="5438883" y="3788361"/>
            <a:ext cx="0" cy="2274682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/>
          <p:nvPr/>
        </p:nvCxnSpPr>
        <p:spPr>
          <a:xfrm>
            <a:off x="4161643" y="6053990"/>
            <a:ext cx="1293931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>
            <a:endCxn id="40" idx="2"/>
          </p:cNvCxnSpPr>
          <p:nvPr/>
        </p:nvCxnSpPr>
        <p:spPr>
          <a:xfrm>
            <a:off x="5425922" y="3788361"/>
            <a:ext cx="138823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/>
          <p:cNvCxnSpPr/>
          <p:nvPr/>
        </p:nvCxnSpPr>
        <p:spPr>
          <a:xfrm>
            <a:off x="2926415" y="4520332"/>
            <a:ext cx="1828801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/>
          <p:cNvCxnSpPr/>
          <p:nvPr/>
        </p:nvCxnSpPr>
        <p:spPr>
          <a:xfrm flipV="1">
            <a:off x="4170696" y="5131834"/>
            <a:ext cx="0" cy="93120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연결선 124"/>
          <p:cNvCxnSpPr/>
          <p:nvPr/>
        </p:nvCxnSpPr>
        <p:spPr>
          <a:xfrm>
            <a:off x="2936868" y="5131832"/>
            <a:ext cx="124957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/>
          <p:cNvCxnSpPr/>
          <p:nvPr/>
        </p:nvCxnSpPr>
        <p:spPr>
          <a:xfrm>
            <a:off x="3500868" y="3389313"/>
            <a:ext cx="112947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/>
          <p:cNvCxnSpPr/>
          <p:nvPr/>
        </p:nvCxnSpPr>
        <p:spPr>
          <a:xfrm flipV="1">
            <a:off x="3851701" y="1468963"/>
            <a:ext cx="0" cy="1665204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/>
          <p:cNvCxnSpPr/>
          <p:nvPr/>
        </p:nvCxnSpPr>
        <p:spPr>
          <a:xfrm>
            <a:off x="3863509" y="3114812"/>
            <a:ext cx="71301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/>
          <p:cNvCxnSpPr/>
          <p:nvPr/>
        </p:nvCxnSpPr>
        <p:spPr>
          <a:xfrm flipV="1">
            <a:off x="4190596" y="1955593"/>
            <a:ext cx="0" cy="687925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/>
          <p:cNvCxnSpPr>
            <a:endCxn id="257" idx="2"/>
          </p:cNvCxnSpPr>
          <p:nvPr/>
        </p:nvCxnSpPr>
        <p:spPr>
          <a:xfrm>
            <a:off x="4186438" y="2625929"/>
            <a:ext cx="51945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/>
          <p:nvPr/>
        </p:nvCxnSpPr>
        <p:spPr>
          <a:xfrm flipV="1">
            <a:off x="7226905" y="2446112"/>
            <a:ext cx="0" cy="1966216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연결선 138"/>
          <p:cNvCxnSpPr/>
          <p:nvPr/>
        </p:nvCxnSpPr>
        <p:spPr>
          <a:xfrm>
            <a:off x="7244761" y="4395391"/>
            <a:ext cx="1460327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직선 연결선 139"/>
          <p:cNvCxnSpPr/>
          <p:nvPr/>
        </p:nvCxnSpPr>
        <p:spPr>
          <a:xfrm flipV="1">
            <a:off x="5223207" y="1723992"/>
            <a:ext cx="0" cy="71958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/>
          <p:cNvCxnSpPr/>
          <p:nvPr/>
        </p:nvCxnSpPr>
        <p:spPr>
          <a:xfrm>
            <a:off x="5789501" y="2425533"/>
            <a:ext cx="1455260" cy="8467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연결선 141"/>
          <p:cNvCxnSpPr/>
          <p:nvPr/>
        </p:nvCxnSpPr>
        <p:spPr>
          <a:xfrm flipV="1">
            <a:off x="6915982" y="2625929"/>
            <a:ext cx="0" cy="2161908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143"/>
          <p:cNvCxnSpPr/>
          <p:nvPr/>
        </p:nvCxnSpPr>
        <p:spPr>
          <a:xfrm>
            <a:off x="6906018" y="4787835"/>
            <a:ext cx="194138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/>
          <p:nvPr/>
        </p:nvCxnSpPr>
        <p:spPr>
          <a:xfrm flipV="1">
            <a:off x="6516765" y="1473868"/>
            <a:ext cx="0" cy="82165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연결선 146"/>
          <p:cNvCxnSpPr/>
          <p:nvPr/>
        </p:nvCxnSpPr>
        <p:spPr>
          <a:xfrm>
            <a:off x="6517687" y="2284631"/>
            <a:ext cx="126731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연결선 147"/>
          <p:cNvCxnSpPr/>
          <p:nvPr/>
        </p:nvCxnSpPr>
        <p:spPr>
          <a:xfrm flipV="1">
            <a:off x="7778901" y="2273719"/>
            <a:ext cx="0" cy="860448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직선 연결선 150"/>
          <p:cNvCxnSpPr/>
          <p:nvPr/>
        </p:nvCxnSpPr>
        <p:spPr>
          <a:xfrm>
            <a:off x="5675080" y="1011003"/>
            <a:ext cx="94799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연결선 154"/>
          <p:cNvCxnSpPr/>
          <p:nvPr/>
        </p:nvCxnSpPr>
        <p:spPr>
          <a:xfrm>
            <a:off x="4974770" y="3263964"/>
            <a:ext cx="712907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613857"/>
              </p:ext>
            </p:extLst>
          </p:nvPr>
        </p:nvGraphicFramePr>
        <p:xfrm>
          <a:off x="5865127" y="2772805"/>
          <a:ext cx="749300" cy="8534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Wishlist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w_id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w_pnum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3975130"/>
              </p:ext>
            </p:extLst>
          </p:nvPr>
        </p:nvGraphicFramePr>
        <p:xfrm>
          <a:off x="6168053" y="257589"/>
          <a:ext cx="749300" cy="1493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Zipcode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z_addr1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z_addr2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z_addr3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z_addr4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z_zipcode</a:t>
                      </a:r>
                      <a:endParaRPr lang="ko-KR" altLang="en-US" sz="80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7658784"/>
              </p:ext>
            </p:extLst>
          </p:nvPr>
        </p:nvGraphicFramePr>
        <p:xfrm>
          <a:off x="3640527" y="267534"/>
          <a:ext cx="749300" cy="19202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Review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rv_score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rv_question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rv_view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rv_photo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rv_pension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441845"/>
              </p:ext>
            </p:extLst>
          </p:nvPr>
        </p:nvGraphicFramePr>
        <p:xfrm>
          <a:off x="5914421" y="3876054"/>
          <a:ext cx="767958" cy="25603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67958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r_name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r_maxpri_wd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r_minpri_wd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r_maxpri_we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r_minpri_we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r_maxcapa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r_mincapa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r_size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r_photo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r_pension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7" name="직선 연결선 156"/>
          <p:cNvCxnSpPr/>
          <p:nvPr/>
        </p:nvCxnSpPr>
        <p:spPr>
          <a:xfrm>
            <a:off x="2920081" y="1624780"/>
            <a:ext cx="57232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연결선 157"/>
          <p:cNvCxnSpPr/>
          <p:nvPr/>
        </p:nvCxnSpPr>
        <p:spPr>
          <a:xfrm flipV="1">
            <a:off x="3500868" y="1607846"/>
            <a:ext cx="0" cy="1792352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연결선 168"/>
          <p:cNvCxnSpPr/>
          <p:nvPr/>
        </p:nvCxnSpPr>
        <p:spPr>
          <a:xfrm>
            <a:off x="3757856" y="2295519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1" name="그룹 250"/>
          <p:cNvGrpSpPr/>
          <p:nvPr/>
        </p:nvGrpSpPr>
        <p:grpSpPr>
          <a:xfrm rot="5400000">
            <a:off x="3449210" y="4420027"/>
            <a:ext cx="190342" cy="182504"/>
            <a:chOff x="9858405" y="5624217"/>
            <a:chExt cx="534718" cy="512701"/>
          </a:xfrm>
        </p:grpSpPr>
        <p:cxnSp>
          <p:nvCxnSpPr>
            <p:cNvPr id="176" name="직선 연결선 175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5" name="그룹 184"/>
          <p:cNvGrpSpPr/>
          <p:nvPr/>
        </p:nvGrpSpPr>
        <p:grpSpPr>
          <a:xfrm rot="5400000">
            <a:off x="3453341" y="5039608"/>
            <a:ext cx="190342" cy="182504"/>
            <a:chOff x="9858405" y="5624217"/>
            <a:chExt cx="534718" cy="512701"/>
          </a:xfrm>
        </p:grpSpPr>
        <p:cxnSp>
          <p:nvCxnSpPr>
            <p:cNvPr id="189" name="직선 연결선 188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2" name="그룹 191"/>
          <p:cNvGrpSpPr/>
          <p:nvPr/>
        </p:nvGrpSpPr>
        <p:grpSpPr>
          <a:xfrm rot="5400000">
            <a:off x="3440156" y="5458698"/>
            <a:ext cx="190342" cy="182504"/>
            <a:chOff x="9858405" y="5624217"/>
            <a:chExt cx="534718" cy="512701"/>
          </a:xfrm>
        </p:grpSpPr>
        <p:cxnSp>
          <p:nvCxnSpPr>
            <p:cNvPr id="193" name="직선 연결선 192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7" name="직선 연결선 196"/>
          <p:cNvCxnSpPr/>
          <p:nvPr/>
        </p:nvCxnSpPr>
        <p:spPr>
          <a:xfrm>
            <a:off x="11399499" y="3664761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직선 연결선 197"/>
          <p:cNvCxnSpPr/>
          <p:nvPr/>
        </p:nvCxnSpPr>
        <p:spPr>
          <a:xfrm>
            <a:off x="10546336" y="3241798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연결선 199"/>
          <p:cNvCxnSpPr/>
          <p:nvPr/>
        </p:nvCxnSpPr>
        <p:spPr>
          <a:xfrm>
            <a:off x="9645241" y="2410550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직선 연결선 201"/>
          <p:cNvCxnSpPr/>
          <p:nvPr/>
        </p:nvCxnSpPr>
        <p:spPr>
          <a:xfrm>
            <a:off x="8712216" y="1627929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직선 연결선 202"/>
          <p:cNvCxnSpPr/>
          <p:nvPr/>
        </p:nvCxnSpPr>
        <p:spPr>
          <a:xfrm>
            <a:off x="6416872" y="1872701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연결선 206"/>
          <p:cNvCxnSpPr/>
          <p:nvPr/>
        </p:nvCxnSpPr>
        <p:spPr>
          <a:xfrm>
            <a:off x="4087438" y="2295519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/>
          <p:cNvCxnSpPr/>
          <p:nvPr/>
        </p:nvCxnSpPr>
        <p:spPr>
          <a:xfrm>
            <a:off x="4709752" y="2295519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/>
          <p:cNvCxnSpPr/>
          <p:nvPr/>
        </p:nvCxnSpPr>
        <p:spPr>
          <a:xfrm>
            <a:off x="5124236" y="2295519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타원 220"/>
          <p:cNvSpPr/>
          <p:nvPr/>
        </p:nvSpPr>
        <p:spPr>
          <a:xfrm>
            <a:off x="5585853" y="2524105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8" name="그룹 257"/>
          <p:cNvGrpSpPr/>
          <p:nvPr/>
        </p:nvGrpSpPr>
        <p:grpSpPr>
          <a:xfrm rot="5400000">
            <a:off x="9371042" y="3077873"/>
            <a:ext cx="190342" cy="182504"/>
            <a:chOff x="9858405" y="5624217"/>
            <a:chExt cx="534718" cy="512701"/>
          </a:xfrm>
        </p:grpSpPr>
        <p:cxnSp>
          <p:nvCxnSpPr>
            <p:cNvPr id="259" name="직선 연결선 258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직선 연결선 259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1" name="그룹 260"/>
          <p:cNvGrpSpPr/>
          <p:nvPr/>
        </p:nvGrpSpPr>
        <p:grpSpPr>
          <a:xfrm rot="5400000">
            <a:off x="9371042" y="3452706"/>
            <a:ext cx="190342" cy="182504"/>
            <a:chOff x="9858405" y="5624217"/>
            <a:chExt cx="534718" cy="512701"/>
          </a:xfrm>
        </p:grpSpPr>
        <p:cxnSp>
          <p:nvCxnSpPr>
            <p:cNvPr id="262" name="직선 연결선 261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직선 연결선 262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4" name="그룹 263"/>
          <p:cNvGrpSpPr/>
          <p:nvPr/>
        </p:nvGrpSpPr>
        <p:grpSpPr>
          <a:xfrm rot="5400000">
            <a:off x="9371042" y="3811935"/>
            <a:ext cx="190342" cy="182504"/>
            <a:chOff x="9858405" y="5624217"/>
            <a:chExt cx="534718" cy="512701"/>
          </a:xfrm>
        </p:grpSpPr>
        <p:cxnSp>
          <p:nvCxnSpPr>
            <p:cNvPr id="265" name="직선 연결선 264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직선 연결선 265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7" name="직선 연결선 266"/>
          <p:cNvCxnSpPr/>
          <p:nvPr/>
        </p:nvCxnSpPr>
        <p:spPr>
          <a:xfrm flipV="1">
            <a:off x="3658406" y="4395348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직선 연결선 267"/>
          <p:cNvCxnSpPr/>
          <p:nvPr/>
        </p:nvCxnSpPr>
        <p:spPr>
          <a:xfrm flipV="1">
            <a:off x="3658406" y="5022142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직선 연결선 268"/>
          <p:cNvCxnSpPr/>
          <p:nvPr/>
        </p:nvCxnSpPr>
        <p:spPr>
          <a:xfrm flipV="1">
            <a:off x="3649353" y="5439477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직선 연결선 269"/>
          <p:cNvCxnSpPr/>
          <p:nvPr/>
        </p:nvCxnSpPr>
        <p:spPr>
          <a:xfrm flipV="1">
            <a:off x="9582202" y="3804798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직선 연결선 270"/>
          <p:cNvCxnSpPr/>
          <p:nvPr/>
        </p:nvCxnSpPr>
        <p:spPr>
          <a:xfrm flipV="1">
            <a:off x="9582202" y="3437949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연결선 271"/>
          <p:cNvCxnSpPr/>
          <p:nvPr/>
        </p:nvCxnSpPr>
        <p:spPr>
          <a:xfrm flipV="1">
            <a:off x="9576106" y="3059391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4" name="타원 273"/>
          <p:cNvSpPr/>
          <p:nvPr/>
        </p:nvSpPr>
        <p:spPr>
          <a:xfrm>
            <a:off x="3658406" y="4454982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8" name="타원 277"/>
          <p:cNvSpPr/>
          <p:nvPr/>
        </p:nvSpPr>
        <p:spPr>
          <a:xfrm>
            <a:off x="3658406" y="5081776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1" name="타원 280"/>
          <p:cNvSpPr/>
          <p:nvPr/>
        </p:nvSpPr>
        <p:spPr>
          <a:xfrm>
            <a:off x="3649353" y="5500775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2" name="그룹 281"/>
          <p:cNvGrpSpPr/>
          <p:nvPr/>
        </p:nvGrpSpPr>
        <p:grpSpPr>
          <a:xfrm>
            <a:off x="8716994" y="1647188"/>
            <a:ext cx="190342" cy="182504"/>
            <a:chOff x="9858405" y="5624217"/>
            <a:chExt cx="534718" cy="512701"/>
          </a:xfrm>
        </p:grpSpPr>
        <p:cxnSp>
          <p:nvCxnSpPr>
            <p:cNvPr id="283" name="직선 연결선 282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직선 연결선 283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5" name="그룹 284"/>
          <p:cNvGrpSpPr/>
          <p:nvPr/>
        </p:nvGrpSpPr>
        <p:grpSpPr>
          <a:xfrm rot="16200000">
            <a:off x="8447696" y="3031354"/>
            <a:ext cx="190342" cy="182504"/>
            <a:chOff x="9858405" y="5624217"/>
            <a:chExt cx="534718" cy="512701"/>
          </a:xfrm>
        </p:grpSpPr>
        <p:cxnSp>
          <p:nvCxnSpPr>
            <p:cNvPr id="286" name="직선 연결선 285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직선 연결선 286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1" name="그룹 290"/>
          <p:cNvGrpSpPr/>
          <p:nvPr/>
        </p:nvGrpSpPr>
        <p:grpSpPr>
          <a:xfrm rot="5400000">
            <a:off x="5021379" y="3173389"/>
            <a:ext cx="190342" cy="182504"/>
            <a:chOff x="9858405" y="5624217"/>
            <a:chExt cx="534718" cy="512701"/>
          </a:xfrm>
        </p:grpSpPr>
        <p:cxnSp>
          <p:nvCxnSpPr>
            <p:cNvPr id="292" name="직선 연결선 291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직선 연결선 292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6" name="그룹 305"/>
          <p:cNvGrpSpPr/>
          <p:nvPr/>
        </p:nvGrpSpPr>
        <p:grpSpPr>
          <a:xfrm rot="16200000">
            <a:off x="8447695" y="3700616"/>
            <a:ext cx="190342" cy="182504"/>
            <a:chOff x="9858405" y="5624217"/>
            <a:chExt cx="534718" cy="512701"/>
          </a:xfrm>
        </p:grpSpPr>
        <p:cxnSp>
          <p:nvCxnSpPr>
            <p:cNvPr id="307" name="직선 연결선 306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직선 연결선 307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9" name="직선 연결선 308"/>
          <p:cNvCxnSpPr/>
          <p:nvPr/>
        </p:nvCxnSpPr>
        <p:spPr>
          <a:xfrm rot="10800000" flipV="1">
            <a:off x="8471725" y="3677339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직선 연결선 309"/>
          <p:cNvCxnSpPr/>
          <p:nvPr/>
        </p:nvCxnSpPr>
        <p:spPr>
          <a:xfrm flipV="1">
            <a:off x="8477821" y="4684651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직선 연결선 310"/>
          <p:cNvCxnSpPr/>
          <p:nvPr/>
        </p:nvCxnSpPr>
        <p:spPr>
          <a:xfrm flipV="1">
            <a:off x="8471725" y="4295800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직선 연결선 311"/>
          <p:cNvCxnSpPr/>
          <p:nvPr/>
        </p:nvCxnSpPr>
        <p:spPr>
          <a:xfrm flipV="1">
            <a:off x="8469901" y="3409989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직선 연결선 312"/>
          <p:cNvCxnSpPr/>
          <p:nvPr/>
        </p:nvCxnSpPr>
        <p:spPr>
          <a:xfrm flipV="1">
            <a:off x="5197037" y="3416093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직선 연결선 313"/>
          <p:cNvCxnSpPr/>
          <p:nvPr/>
        </p:nvCxnSpPr>
        <p:spPr>
          <a:xfrm flipV="1">
            <a:off x="6035237" y="895563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직선 연결선 314"/>
          <p:cNvCxnSpPr/>
          <p:nvPr/>
        </p:nvCxnSpPr>
        <p:spPr>
          <a:xfrm flipV="1">
            <a:off x="4156201" y="3280934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1" name="그룹 320"/>
          <p:cNvGrpSpPr/>
          <p:nvPr/>
        </p:nvGrpSpPr>
        <p:grpSpPr>
          <a:xfrm rot="5400000">
            <a:off x="3019947" y="1532089"/>
            <a:ext cx="190342" cy="182504"/>
            <a:chOff x="9858405" y="5624217"/>
            <a:chExt cx="534718" cy="512701"/>
          </a:xfrm>
        </p:grpSpPr>
        <p:cxnSp>
          <p:nvCxnSpPr>
            <p:cNvPr id="322" name="직선 연결선 321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직선 연결선 322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4" name="직선 연결선 323"/>
          <p:cNvCxnSpPr/>
          <p:nvPr/>
        </p:nvCxnSpPr>
        <p:spPr>
          <a:xfrm flipV="1">
            <a:off x="3193581" y="1512490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5" name="타원 324"/>
          <p:cNvSpPr/>
          <p:nvPr/>
        </p:nvSpPr>
        <p:spPr>
          <a:xfrm>
            <a:off x="3202048" y="1572124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6" name="타원 325"/>
          <p:cNvSpPr/>
          <p:nvPr/>
        </p:nvSpPr>
        <p:spPr>
          <a:xfrm>
            <a:off x="4018268" y="3329417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7" name="직선 연결선 326"/>
          <p:cNvCxnSpPr/>
          <p:nvPr/>
        </p:nvCxnSpPr>
        <p:spPr>
          <a:xfrm flipV="1">
            <a:off x="4156201" y="3007167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직선 연결선 327"/>
          <p:cNvCxnSpPr/>
          <p:nvPr/>
        </p:nvCxnSpPr>
        <p:spPr>
          <a:xfrm flipV="1">
            <a:off x="4114651" y="4395346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직선 연결선 328"/>
          <p:cNvCxnSpPr/>
          <p:nvPr/>
        </p:nvCxnSpPr>
        <p:spPr>
          <a:xfrm>
            <a:off x="7345890" y="3525368"/>
            <a:ext cx="128823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직선 연결선 329"/>
          <p:cNvCxnSpPr>
            <a:stCxn id="214" idx="6"/>
            <a:endCxn id="212" idx="2"/>
          </p:cNvCxnSpPr>
          <p:nvPr/>
        </p:nvCxnSpPr>
        <p:spPr>
          <a:xfrm flipV="1">
            <a:off x="7017806" y="3525368"/>
            <a:ext cx="107275" cy="6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1" name="직선 연결선 330"/>
          <p:cNvCxnSpPr/>
          <p:nvPr/>
        </p:nvCxnSpPr>
        <p:spPr>
          <a:xfrm>
            <a:off x="7343666" y="3789724"/>
            <a:ext cx="136142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직선 연결선 331"/>
          <p:cNvCxnSpPr>
            <a:stCxn id="40" idx="6"/>
            <a:endCxn id="218" idx="2"/>
          </p:cNvCxnSpPr>
          <p:nvPr/>
        </p:nvCxnSpPr>
        <p:spPr>
          <a:xfrm>
            <a:off x="7017806" y="3788361"/>
            <a:ext cx="108197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연결선 333"/>
          <p:cNvCxnSpPr>
            <a:endCxn id="221" idx="2"/>
          </p:cNvCxnSpPr>
          <p:nvPr/>
        </p:nvCxnSpPr>
        <p:spPr>
          <a:xfrm>
            <a:off x="4909538" y="2625929"/>
            <a:ext cx="67631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직선 연결선 334"/>
          <p:cNvCxnSpPr/>
          <p:nvPr/>
        </p:nvCxnSpPr>
        <p:spPr>
          <a:xfrm>
            <a:off x="5781882" y="2625929"/>
            <a:ext cx="115231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직선 연결선 335"/>
          <p:cNvCxnSpPr/>
          <p:nvPr/>
        </p:nvCxnSpPr>
        <p:spPr>
          <a:xfrm>
            <a:off x="5235235" y="2425533"/>
            <a:ext cx="35061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7" name="직사각형 336"/>
          <p:cNvSpPr/>
          <p:nvPr/>
        </p:nvSpPr>
        <p:spPr>
          <a:xfrm>
            <a:off x="5184940" y="2654180"/>
            <a:ext cx="628202" cy="14492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2" name="직선 연결선 131"/>
          <p:cNvCxnSpPr/>
          <p:nvPr/>
        </p:nvCxnSpPr>
        <p:spPr>
          <a:xfrm flipV="1">
            <a:off x="4809645" y="1947181"/>
            <a:ext cx="0" cy="124083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030061"/>
              </p:ext>
            </p:extLst>
          </p:nvPr>
        </p:nvGraphicFramePr>
        <p:xfrm>
          <a:off x="4287601" y="2963994"/>
          <a:ext cx="749300" cy="29870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User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u_id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u_pwd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u_type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u_cell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u_addr1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u_addr2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u_addr3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u_addr4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u_addr5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u_zipcode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u_birth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u_email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u_point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911641"/>
              </p:ext>
            </p:extLst>
          </p:nvPr>
        </p:nvGraphicFramePr>
        <p:xfrm>
          <a:off x="4646095" y="257860"/>
          <a:ext cx="749300" cy="19202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Q_Pension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qp_state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qp_question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qp_view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qp_answer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qp_pension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4" name="직선 연결선 153"/>
          <p:cNvCxnSpPr/>
          <p:nvPr/>
        </p:nvCxnSpPr>
        <p:spPr>
          <a:xfrm flipV="1">
            <a:off x="5687677" y="1011003"/>
            <a:ext cx="0" cy="225296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834221"/>
              </p:ext>
            </p:extLst>
          </p:nvPr>
        </p:nvGraphicFramePr>
        <p:xfrm>
          <a:off x="8631352" y="1816428"/>
          <a:ext cx="749300" cy="36271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Pension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p_name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p_addr1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p_addr2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p_addr3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u_addr4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u_addr5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u_zipcode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p_tel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p_paytype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p_account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p_intro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p_photo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p_contect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p_lat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p_lng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6" name="직선 연결선 155"/>
          <p:cNvCxnSpPr/>
          <p:nvPr/>
        </p:nvCxnSpPr>
        <p:spPr>
          <a:xfrm flipV="1">
            <a:off x="5781882" y="3417212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직선 연결선 158"/>
          <p:cNvCxnSpPr/>
          <p:nvPr/>
        </p:nvCxnSpPr>
        <p:spPr>
          <a:xfrm flipV="1">
            <a:off x="6691676" y="3417212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29132"/>
              </p:ext>
            </p:extLst>
          </p:nvPr>
        </p:nvGraphicFramePr>
        <p:xfrm>
          <a:off x="2545995" y="3984913"/>
          <a:ext cx="902771" cy="25603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02771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Order_Room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o_pname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o_rnum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o_rname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o_peaple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o_exprice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o_price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o_state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o_group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0" name="표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7470102"/>
              </p:ext>
            </p:extLst>
          </p:nvPr>
        </p:nvGraphicFramePr>
        <p:xfrm>
          <a:off x="2216415" y="464612"/>
          <a:ext cx="815976" cy="1493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815976"/>
              </a:tblGrid>
              <a:tr h="180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Q_Youhyoo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qy_question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qy_state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qy_answer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80" name="직선 연결선 179"/>
          <p:cNvCxnSpPr/>
          <p:nvPr/>
        </p:nvCxnSpPr>
        <p:spPr>
          <a:xfrm flipV="1">
            <a:off x="5802202" y="6055080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/>
          <p:cNvCxnSpPr/>
          <p:nvPr/>
        </p:nvCxnSpPr>
        <p:spPr>
          <a:xfrm>
            <a:off x="4709752" y="2832729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0"/>
          <p:cNvCxnSpPr/>
          <p:nvPr/>
        </p:nvCxnSpPr>
        <p:spPr>
          <a:xfrm flipV="1">
            <a:off x="8204642" y="633135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4" name="표 1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993102"/>
              </p:ext>
            </p:extLst>
          </p:nvPr>
        </p:nvGraphicFramePr>
        <p:xfrm>
          <a:off x="10205729" y="4168326"/>
          <a:ext cx="902771" cy="23469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02771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Order_User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ou_num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ou_customer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ou_birth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ou_emercall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ou_request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ou_id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ou_cell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ou_paytype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ou_group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ou_date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96" name="직선 연결선 195"/>
          <p:cNvCxnSpPr/>
          <p:nvPr/>
        </p:nvCxnSpPr>
        <p:spPr>
          <a:xfrm>
            <a:off x="2335794" y="3680084"/>
            <a:ext cx="194415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직선 연결선 198"/>
          <p:cNvCxnSpPr/>
          <p:nvPr/>
        </p:nvCxnSpPr>
        <p:spPr>
          <a:xfrm flipV="1">
            <a:off x="2335794" y="3662948"/>
            <a:ext cx="0" cy="3068998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/>
          <p:cNvCxnSpPr/>
          <p:nvPr/>
        </p:nvCxnSpPr>
        <p:spPr>
          <a:xfrm flipV="1">
            <a:off x="4075331" y="5560119"/>
            <a:ext cx="0" cy="61040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/>
          <p:cNvCxnSpPr/>
          <p:nvPr/>
        </p:nvCxnSpPr>
        <p:spPr>
          <a:xfrm>
            <a:off x="3906019" y="6550877"/>
            <a:ext cx="490609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/>
          <p:cNvCxnSpPr/>
          <p:nvPr/>
        </p:nvCxnSpPr>
        <p:spPr>
          <a:xfrm flipV="1">
            <a:off x="3649353" y="5851119"/>
            <a:ext cx="0" cy="23088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직선 연결선 253"/>
          <p:cNvCxnSpPr/>
          <p:nvPr/>
        </p:nvCxnSpPr>
        <p:spPr>
          <a:xfrm flipV="1">
            <a:off x="3900993" y="5964194"/>
            <a:ext cx="0" cy="61040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직선 연결선 274"/>
          <p:cNvCxnSpPr/>
          <p:nvPr/>
        </p:nvCxnSpPr>
        <p:spPr>
          <a:xfrm flipV="1">
            <a:off x="8795410" y="5732126"/>
            <a:ext cx="0" cy="80131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직선 연결선 287"/>
          <p:cNvCxnSpPr/>
          <p:nvPr/>
        </p:nvCxnSpPr>
        <p:spPr>
          <a:xfrm flipV="1">
            <a:off x="9300500" y="6141835"/>
            <a:ext cx="0" cy="599164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직선 연결선 316"/>
          <p:cNvCxnSpPr/>
          <p:nvPr/>
        </p:nvCxnSpPr>
        <p:spPr>
          <a:xfrm flipV="1">
            <a:off x="10070993" y="5620240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93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8284" y="568332"/>
            <a:ext cx="12121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구성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5717787" y="885418"/>
            <a:ext cx="294503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 구성</a:t>
            </a:r>
            <a:endParaRPr lang="ko-KR" altLang="en-US" sz="4000" dirty="0"/>
          </a:p>
        </p:txBody>
      </p:sp>
      <p:sp>
        <p:nvSpPr>
          <p:cNvPr id="7" name="직사각형 6"/>
          <p:cNvSpPr/>
          <p:nvPr/>
        </p:nvSpPr>
        <p:spPr>
          <a:xfrm>
            <a:off x="4847357" y="3361586"/>
            <a:ext cx="4685898" cy="212365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Database</a:t>
            </a:r>
          </a:p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Structure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33428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177086"/>
              </p:ext>
            </p:extLst>
          </p:nvPr>
        </p:nvGraphicFramePr>
        <p:xfrm>
          <a:off x="2508251" y="425457"/>
          <a:ext cx="9226549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4031"/>
                <a:gridCol w="1412861"/>
                <a:gridCol w="1077686"/>
                <a:gridCol w="5431971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User // </a:t>
                      </a:r>
                      <a:r>
                        <a:rPr lang="ko-KR" altLang="en-US" dirty="0" smtClean="0"/>
                        <a:t>회원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p.k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아이디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u_pwd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패스워드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u_type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(2)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유저 분류 </a:t>
                      </a:r>
                      <a:r>
                        <a:rPr lang="en-US" altLang="ko-KR" dirty="0" smtClean="0"/>
                        <a:t>(u=user, a=admin, b=business</a:t>
                      </a:r>
                      <a:r>
                        <a:rPr lang="en-US" altLang="ko-KR" baseline="0" dirty="0" smtClean="0"/>
                        <a:t> partner)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u_cell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(12)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전화번호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u_addr1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또는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u_addr2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구 또는 군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u_addr3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동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u_addr4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(20)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aseline="0" dirty="0" smtClean="0"/>
                        <a:t>상세 주소 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u_addr5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(40)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유저의 </a:t>
                      </a:r>
                      <a:r>
                        <a:rPr lang="ko-KR" altLang="en-US" baseline="0" dirty="0" smtClean="0"/>
                        <a:t>나머지 주소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u_zipcode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(7)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우편번호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u_birth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생일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u_email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이메일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u_point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유저가 적립한 포인트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1448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572811"/>
              </p:ext>
            </p:extLst>
          </p:nvPr>
        </p:nvGraphicFramePr>
        <p:xfrm>
          <a:off x="2508251" y="425457"/>
          <a:ext cx="9226549" cy="623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3778"/>
                <a:gridCol w="1306285"/>
                <a:gridCol w="1774372"/>
                <a:gridCol w="4942114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Pension // </a:t>
                      </a:r>
                      <a:r>
                        <a:rPr lang="ko-KR" altLang="en-US" dirty="0" err="1" smtClean="0"/>
                        <a:t>펜션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p_num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int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p.k</a:t>
                      </a:r>
                      <a:r>
                        <a:rPr lang="en-US" altLang="ko-KR" sz="1700" dirty="0" smtClean="0"/>
                        <a:t>,</a:t>
                      </a:r>
                      <a:r>
                        <a:rPr lang="en-US" altLang="ko-KR" sz="1700" baseline="0" dirty="0" smtClean="0"/>
                        <a:t> </a:t>
                      </a:r>
                      <a:r>
                        <a:rPr lang="en-US" altLang="ko-KR" sz="1700" baseline="0" dirty="0" err="1" smtClean="0"/>
                        <a:t>auto_increment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 err="1" smtClean="0"/>
                        <a:t>팬션</a:t>
                      </a:r>
                      <a:r>
                        <a:rPr lang="ko-KR" altLang="en-US" sz="1700" dirty="0" smtClean="0"/>
                        <a:t> 번호</a:t>
                      </a:r>
                      <a:endParaRPr lang="ko-KR" altLang="en-US" sz="1700" dirty="0"/>
                    </a:p>
                  </a:txBody>
                  <a:tcPr anchor="ctr"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p_name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(16)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err="1" smtClean="0"/>
                        <a:t>팬션</a:t>
                      </a:r>
                      <a:r>
                        <a:rPr lang="ko-KR" altLang="en-US" sz="1700" dirty="0" smtClean="0"/>
                        <a:t> 이름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p_addr1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(8)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시</a:t>
                      </a:r>
                      <a:r>
                        <a:rPr lang="en-US" altLang="ko-KR" sz="1700" baseline="0" dirty="0" smtClean="0"/>
                        <a:t> </a:t>
                      </a:r>
                      <a:r>
                        <a:rPr lang="ko-KR" altLang="en-US" sz="1700" baseline="0" dirty="0" smtClean="0"/>
                        <a:t>또는</a:t>
                      </a:r>
                      <a:r>
                        <a:rPr lang="en-US" altLang="ko-KR" sz="1700" dirty="0" smtClean="0"/>
                        <a:t> </a:t>
                      </a:r>
                      <a:r>
                        <a:rPr lang="ko-KR" altLang="en-US" sz="1700" dirty="0" smtClean="0"/>
                        <a:t>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p_addr2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(8)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 smtClean="0"/>
                        <a:t>구 또는 군</a:t>
                      </a:r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p_addr3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(8)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동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p_addr4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(20)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aseline="0" dirty="0" smtClean="0"/>
                        <a:t>상세 주소 </a:t>
                      </a:r>
                      <a:endParaRPr lang="ko-KR" altLang="en-US" sz="1700" dirty="0" smtClean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p_addr5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(40)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 err="1" smtClean="0"/>
                        <a:t>펜션의</a:t>
                      </a:r>
                      <a:r>
                        <a:rPr lang="ko-KR" altLang="en-US" sz="1700" dirty="0" smtClean="0"/>
                        <a:t> </a:t>
                      </a:r>
                      <a:r>
                        <a:rPr lang="ko-KR" altLang="en-US" sz="1700" baseline="0" dirty="0" smtClean="0"/>
                        <a:t>나머지 주소</a:t>
                      </a:r>
                      <a:endParaRPr lang="ko-KR" altLang="en-US" sz="1700" dirty="0" smtClean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p_zipcode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(7)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시</a:t>
                      </a:r>
                      <a:r>
                        <a:rPr lang="en-US" altLang="ko-KR" sz="1700" baseline="0" dirty="0" smtClean="0"/>
                        <a:t> </a:t>
                      </a:r>
                      <a:r>
                        <a:rPr lang="ko-KR" altLang="en-US" sz="1700" baseline="0" dirty="0" smtClean="0"/>
                        <a:t>또는</a:t>
                      </a:r>
                      <a:r>
                        <a:rPr lang="en-US" altLang="ko-KR" sz="1700" dirty="0" smtClean="0"/>
                        <a:t> </a:t>
                      </a:r>
                      <a:r>
                        <a:rPr lang="ko-KR" altLang="en-US" sz="1700" dirty="0" smtClean="0"/>
                        <a:t>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p_tel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(12)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전화번호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p_paytype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int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 smtClean="0"/>
                        <a:t>지불 방법 </a:t>
                      </a:r>
                      <a:r>
                        <a:rPr lang="en-US" altLang="ko-KR" sz="1700" dirty="0" smtClean="0"/>
                        <a:t>(</a:t>
                      </a:r>
                      <a:r>
                        <a:rPr lang="ko-KR" altLang="en-US" sz="1700" dirty="0" smtClean="0"/>
                        <a:t>비트 계산으로 변환</a:t>
                      </a:r>
                      <a:r>
                        <a:rPr lang="en-US" altLang="ko-KR" sz="1700" dirty="0" smtClean="0"/>
                        <a:t>)</a:t>
                      </a:r>
                      <a:endParaRPr lang="ko-KR" altLang="en-US" sz="1700" dirty="0" smtClean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p_account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(24)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계좌번호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p_intro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text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err="1" smtClean="0"/>
                        <a:t>펜션</a:t>
                      </a:r>
                      <a:r>
                        <a:rPr lang="ko-KR" altLang="en-US" sz="1700" dirty="0" smtClean="0"/>
                        <a:t> 설명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p_photo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text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err="1" smtClean="0"/>
                        <a:t>펜션</a:t>
                      </a:r>
                      <a:r>
                        <a:rPr lang="ko-KR" altLang="en-US" sz="1700" dirty="0" smtClean="0"/>
                        <a:t> 사진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p_contect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smtClean="0"/>
                        <a:t>text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오시는 길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p_lat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double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지도상 위도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p_lng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double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지도상 경도</a:t>
                      </a:r>
                      <a:endParaRPr lang="ko-KR" altLang="en-US" sz="17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374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752174"/>
              </p:ext>
            </p:extLst>
          </p:nvPr>
        </p:nvGraphicFramePr>
        <p:xfrm>
          <a:off x="2508251" y="425457"/>
          <a:ext cx="922655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035"/>
                <a:gridCol w="1349828"/>
                <a:gridCol w="2503715"/>
                <a:gridCol w="3907972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</a:t>
                      </a:r>
                      <a:r>
                        <a:rPr lang="en-US" altLang="ko-KR" baseline="0" dirty="0" smtClean="0"/>
                        <a:t> // </a:t>
                      </a:r>
                      <a:r>
                        <a:rPr lang="ko-KR" altLang="en-US" baseline="0" dirty="0" smtClean="0"/>
                        <a:t>방 정보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r_num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p.k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auto_increment</a:t>
                      </a:r>
                      <a:endParaRPr lang="ko-KR" altLang="en-US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객실 번호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r_name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갤실</a:t>
                      </a:r>
                      <a:r>
                        <a:rPr lang="ko-KR" altLang="en-US" dirty="0" smtClean="0"/>
                        <a:t> 이름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r_maxpri_wd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성수기 </a:t>
                      </a:r>
                      <a:r>
                        <a:rPr lang="ko-KR" altLang="en-US" dirty="0" err="1" smtClean="0"/>
                        <a:t>주중가</a:t>
                      </a:r>
                      <a:r>
                        <a:rPr lang="en-US" altLang="ko-KR" baseline="0" dirty="0" smtClean="0"/>
                        <a:t> 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r_minpri_we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비성수기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ko-KR" altLang="en-US" dirty="0" err="1" smtClean="0"/>
                        <a:t>주말가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r_maxpri_we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성수기 </a:t>
                      </a:r>
                      <a:r>
                        <a:rPr lang="ko-KR" altLang="en-US" dirty="0" err="1" smtClean="0"/>
                        <a:t>주말가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r_minpri_wd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비성수기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ko-KR" altLang="en-US" dirty="0" err="1" smtClean="0"/>
                        <a:t>주중가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r_maxcapa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최대 수용인원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r_mincapa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추천 수용인원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r_size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크기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평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r_photo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text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사진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r_pension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소속 </a:t>
                      </a:r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31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222695"/>
              </p:ext>
            </p:extLst>
          </p:nvPr>
        </p:nvGraphicFramePr>
        <p:xfrm>
          <a:off x="2508251" y="425457"/>
          <a:ext cx="922654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8578"/>
                <a:gridCol w="1349828"/>
                <a:gridCol w="2481943"/>
                <a:gridCol w="3886200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Roomdetail_Around // </a:t>
                      </a:r>
                      <a:r>
                        <a:rPr lang="ko-KR" altLang="en-US" dirty="0" smtClean="0"/>
                        <a:t>주변여행지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ra_sea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바다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ra_valley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계곡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ra_river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강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ra_mountain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ra_island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섬 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927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4940" y="1380594"/>
            <a:ext cx="2511393" cy="1815882"/>
          </a:xfrm>
          <a:prstGeom prst="rect">
            <a:avLst/>
          </a:prstGeom>
          <a:solidFill>
            <a:srgbClr val="3B7CFF"/>
          </a:solidFill>
        </p:spPr>
        <p:txBody>
          <a:bodyPr wrap="none" rtlCol="0">
            <a:spAutoFit/>
          </a:bodyPr>
          <a:lstStyle/>
          <a:p>
            <a:r>
              <a:rPr lang="en-US" altLang="ko-KR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</a:t>
            </a:r>
            <a:r>
              <a:rPr lang="ko-KR" altLang="en-US" sz="4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획</a:t>
            </a:r>
            <a:endParaRPr lang="en-US" altLang="ko-KR" sz="4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기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획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9085" y="568332"/>
            <a:ext cx="12394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98562" y="1380594"/>
            <a:ext cx="494718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 및 팀원 소개</a:t>
            </a:r>
            <a:endParaRPr lang="en-US" altLang="ko-KR" sz="4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개발 환경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24940" y="3685350"/>
            <a:ext cx="247773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</a:t>
            </a:r>
            <a:r>
              <a:rPr lang="ko-KR" altLang="en-US" sz="4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성</a:t>
            </a:r>
            <a:endParaRPr lang="en-US" altLang="ko-KR" sz="4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구성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98562" y="3685350"/>
            <a:ext cx="257474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4</a:t>
            </a:r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질문</a:t>
            </a:r>
            <a:endParaRPr lang="en-US" altLang="ko-KR" sz="4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질문 및 피드백 공유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240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768764"/>
              </p:ext>
            </p:extLst>
          </p:nvPr>
        </p:nvGraphicFramePr>
        <p:xfrm>
          <a:off x="2508251" y="425457"/>
          <a:ext cx="9226549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0863"/>
                <a:gridCol w="1534886"/>
                <a:gridCol w="2600534"/>
                <a:gridCol w="3800266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Roomdetail_Support // </a:t>
                      </a:r>
                      <a:r>
                        <a:rPr lang="ko-KR" altLang="en-US" dirty="0" smtClean="0"/>
                        <a:t>편의 시설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rs_market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매점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rs_meal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식사 제공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rs_pet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애완동물 수용 가능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rs_part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파티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rs_board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varchar(300)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보드게임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rs_pickup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픽업여부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rs_inet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varchar(300)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인터넷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rs_movie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varchar(300)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영화 상영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rs_café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varchar(300)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카페테리아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rs_shuttle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mtClean="0"/>
                        <a:t>편의 시설 </a:t>
                      </a:r>
                      <a:r>
                        <a:rPr lang="en-US" altLang="ko-KR" smtClean="0"/>
                        <a:t>- </a:t>
                      </a:r>
                      <a:r>
                        <a:rPr lang="ko-KR" altLang="en-US" smtClean="0"/>
                        <a:t>셔틀버스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064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136571"/>
              </p:ext>
            </p:extLst>
          </p:nvPr>
        </p:nvGraphicFramePr>
        <p:xfrm>
          <a:off x="2508251" y="425457"/>
          <a:ext cx="9226550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738"/>
                <a:gridCol w="1453640"/>
                <a:gridCol w="2512406"/>
                <a:gridCol w="3757766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Roomdetail_Facility // </a:t>
                      </a:r>
                      <a:r>
                        <a:rPr lang="ko-KR" altLang="en-US" dirty="0" smtClean="0"/>
                        <a:t>부대 시설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rf_pool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수영장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rf_slide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미끄럼틀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rf_soccer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축구장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rf_footb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err="1" smtClean="0"/>
                        <a:t>족구장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rf_bbq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바비큐 그릴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rf_campfire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캠프파이어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rf_karaoke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노래방 시설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rf_basketb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농구장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rf_seminar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세미나실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rf_bike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자전거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rf_4wbike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사륜 오토바이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rf_servival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err="1" smtClean="0"/>
                        <a:t>서바이벌</a:t>
                      </a:r>
                      <a:r>
                        <a:rPr lang="ko-KR" altLang="en-US" dirty="0" smtClean="0"/>
                        <a:t> 게임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266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580632"/>
              </p:ext>
            </p:extLst>
          </p:nvPr>
        </p:nvGraphicFramePr>
        <p:xfrm>
          <a:off x="2508251" y="425457"/>
          <a:ext cx="922655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3263"/>
                <a:gridCol w="1469572"/>
                <a:gridCol w="2555949"/>
                <a:gridCol w="3757766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Roomdetail_Structure // </a:t>
                      </a:r>
                      <a:r>
                        <a:rPr lang="ko-KR" altLang="en-US" dirty="0" smtClean="0"/>
                        <a:t>객실 내 시설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rr_sndfloor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err="1" smtClean="0"/>
                        <a:t>복측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rr_single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독채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rr_spa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온천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rr_terrace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테라스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rr_roomamt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err="1" smtClean="0"/>
                        <a:t>풀빌라</a:t>
                      </a:r>
                      <a:r>
                        <a:rPr lang="ko-KR" altLang="en-US" dirty="0" smtClean="0"/>
                        <a:t> 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646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943264"/>
              </p:ext>
            </p:extLst>
          </p:nvPr>
        </p:nvGraphicFramePr>
        <p:xfrm>
          <a:off x="2508251" y="425457"/>
          <a:ext cx="92265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5920"/>
                <a:gridCol w="642258"/>
                <a:gridCol w="2492828"/>
                <a:gridCol w="4615544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Roomdetail_Using // </a:t>
                      </a:r>
                      <a:r>
                        <a:rPr lang="ko-KR" altLang="en-US" dirty="0" smtClean="0"/>
                        <a:t>이용가능 기준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ru_until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ru_member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280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234732"/>
              </p:ext>
            </p:extLst>
          </p:nvPr>
        </p:nvGraphicFramePr>
        <p:xfrm>
          <a:off x="2508251" y="425457"/>
          <a:ext cx="9226549" cy="518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0606"/>
                <a:gridCol w="1328057"/>
                <a:gridCol w="2318657"/>
                <a:gridCol w="4169229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Order_Room</a:t>
                      </a:r>
                      <a:r>
                        <a:rPr lang="en-US" altLang="ko-KR" dirty="0" smtClean="0"/>
                        <a:t> // </a:t>
                      </a:r>
                      <a:r>
                        <a:rPr lang="ko-KR" altLang="en-US" dirty="0" smtClean="0"/>
                        <a:t>주문 정보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o_num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int</a:t>
                      </a:r>
                      <a:endParaRPr lang="ko-KR" altLang="en-US" sz="17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p.k</a:t>
                      </a:r>
                      <a:r>
                        <a:rPr lang="en-US" altLang="ko-KR" sz="1700" dirty="0" smtClean="0"/>
                        <a:t>,</a:t>
                      </a:r>
                      <a:r>
                        <a:rPr lang="en-US" altLang="ko-KR" sz="1700" baseline="0" dirty="0" smtClean="0"/>
                        <a:t> </a:t>
                      </a:r>
                      <a:r>
                        <a:rPr lang="en-US" altLang="ko-KR" sz="1700" baseline="0" dirty="0" err="1" smtClean="0"/>
                        <a:t>auto_increment</a:t>
                      </a:r>
                      <a:endParaRPr lang="ko-KR" altLang="en-US" sz="17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주문 번호</a:t>
                      </a:r>
                      <a:endParaRPr lang="ko-KR" altLang="en-US" sz="17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o_customer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고객 이름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o_birth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연령</a:t>
                      </a:r>
                      <a:r>
                        <a:rPr lang="ko-KR" altLang="en-US" baseline="0" dirty="0" smtClean="0"/>
                        <a:t> 제한 검사용 나이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o_emercall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비상 연락처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o_request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고객</a:t>
                      </a:r>
                      <a:r>
                        <a:rPr lang="ko-KR" altLang="en-US" baseline="0" dirty="0" smtClean="0"/>
                        <a:t> 요청사항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u_id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주문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고객</a:t>
                      </a:r>
                      <a:endParaRPr lang="ko-KR" altLang="en-US" dirty="0"/>
                    </a:p>
                  </a:txBody>
                  <a:tcPr/>
                </a:tc>
              </a:tr>
              <a:tr h="27604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o_cell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(12)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u_cell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고객 전화번호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o_pension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주문 </a:t>
                      </a:r>
                      <a:r>
                        <a:rPr lang="ko-KR" altLang="en-US" dirty="0" err="1" smtClean="0"/>
                        <a:t>펜션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o_room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(10)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r_name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주문 객실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주문일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o_price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가격</a:t>
                      </a:r>
                      <a:r>
                        <a:rPr lang="en-US" altLang="ko-KR" dirty="0" smtClean="0"/>
                        <a:t>.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err="1" smtClean="0"/>
                        <a:t>주문일에</a:t>
                      </a:r>
                      <a:r>
                        <a:rPr lang="ko-KR" altLang="en-US" baseline="0" dirty="0" smtClean="0"/>
                        <a:t> 따라 가격 변동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o_paytype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주문 방법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o_state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boolean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결제 상태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576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6523964"/>
              </p:ext>
            </p:extLst>
          </p:nvPr>
        </p:nvGraphicFramePr>
        <p:xfrm>
          <a:off x="2508251" y="425457"/>
          <a:ext cx="922654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0235"/>
                <a:gridCol w="1436914"/>
                <a:gridCol w="2471057"/>
                <a:gridCol w="4158343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Wishlist</a:t>
                      </a:r>
                      <a:r>
                        <a:rPr lang="en-US" altLang="ko-KR" dirty="0" smtClean="0"/>
                        <a:t> //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위시리스트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w_id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u_id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Wishlist</a:t>
                      </a:r>
                      <a:r>
                        <a:rPr lang="ko-KR" altLang="en-US" dirty="0" smtClean="0"/>
                        <a:t>를 작성한 유저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w_pnum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(Pension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020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396563"/>
              </p:ext>
            </p:extLst>
          </p:nvPr>
        </p:nvGraphicFramePr>
        <p:xfrm>
          <a:off x="2508251" y="425457"/>
          <a:ext cx="922654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0863"/>
                <a:gridCol w="1284515"/>
                <a:gridCol w="1023257"/>
                <a:gridCol w="5627914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Zipcode</a:t>
                      </a:r>
                      <a:r>
                        <a:rPr lang="en-US" altLang="ko-KR" dirty="0" smtClean="0"/>
                        <a:t> // </a:t>
                      </a:r>
                      <a:r>
                        <a:rPr lang="ko-KR" altLang="en-US" dirty="0" smtClean="0"/>
                        <a:t>주소록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z_addr1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또는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z_addr2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구 또는 군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z_addr3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동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z_addr4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(20)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aseline="0" dirty="0" smtClean="0"/>
                        <a:t>상세 주소 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z_zipcode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(7)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우편번호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459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761177"/>
              </p:ext>
            </p:extLst>
          </p:nvPr>
        </p:nvGraphicFramePr>
        <p:xfrm>
          <a:off x="2508251" y="425457"/>
          <a:ext cx="922654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7692"/>
                <a:gridCol w="1360714"/>
                <a:gridCol w="2656269"/>
                <a:gridCol w="3711874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Q_Youhyoo</a:t>
                      </a:r>
                      <a:r>
                        <a:rPr lang="en-US" altLang="ko-KR" dirty="0" smtClean="0"/>
                        <a:t> //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유휴에 질문하기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qy_question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text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고객 이름</a:t>
                      </a:r>
                      <a:endParaRPr lang="ko-KR" altLang="en-US" sz="17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qy_id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(16)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n.n</a:t>
                      </a:r>
                      <a:r>
                        <a:rPr lang="en-US" altLang="ko-KR" sz="1700" dirty="0" smtClean="0"/>
                        <a:t>, (User </a:t>
                      </a:r>
                      <a:r>
                        <a:rPr lang="en-US" altLang="ko-KR" sz="1700" dirty="0" err="1" smtClean="0"/>
                        <a:t>u_id</a:t>
                      </a:r>
                      <a:r>
                        <a:rPr lang="en-US" altLang="ko-KR" sz="1700" dirty="0" smtClean="0"/>
                        <a:t>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고객 아이디</a:t>
                      </a:r>
                      <a:endParaRPr lang="ko-KR" altLang="en-US" sz="17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qy_date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smtClean="0"/>
                        <a:t>date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 smtClean="0"/>
                        <a:t>질문일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qy_state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boolean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질문 답변 상태</a:t>
                      </a:r>
                      <a:endParaRPr lang="ko-KR" altLang="en-US" sz="17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qy_answer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text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답변 내용</a:t>
                      </a:r>
                      <a:endParaRPr lang="ko-KR" altLang="en-US" sz="17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090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657335"/>
              </p:ext>
            </p:extLst>
          </p:nvPr>
        </p:nvGraphicFramePr>
        <p:xfrm>
          <a:off x="2503714" y="435429"/>
          <a:ext cx="922654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035"/>
                <a:gridCol w="1360714"/>
                <a:gridCol w="2519137"/>
                <a:gridCol w="3881663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Q_Pension</a:t>
                      </a:r>
                      <a:r>
                        <a:rPr lang="en-US" altLang="ko-KR" dirty="0" smtClean="0"/>
                        <a:t> // </a:t>
                      </a:r>
                      <a:r>
                        <a:rPr lang="ko-KR" altLang="en-US" dirty="0" err="1" smtClean="0"/>
                        <a:t>펜션에</a:t>
                      </a:r>
                      <a:r>
                        <a:rPr lang="ko-KR" altLang="en-US" dirty="0" smtClean="0"/>
                        <a:t> 질문하기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qp_state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 답변 상태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qp_title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 제목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qp_question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 내용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u_id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질문일자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qp_view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조회수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qp_answer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답변 내용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qp_pension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int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en-US" altLang="ko-KR" baseline="0" dirty="0" smtClean="0"/>
                        <a:t>(Pension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질문한 </a:t>
                      </a:r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287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9219498"/>
              </p:ext>
            </p:extLst>
          </p:nvPr>
        </p:nvGraphicFramePr>
        <p:xfrm>
          <a:off x="2508251" y="425457"/>
          <a:ext cx="922654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035"/>
                <a:gridCol w="1360714"/>
                <a:gridCol w="2634343"/>
                <a:gridCol w="3766457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Review // </a:t>
                      </a:r>
                      <a:r>
                        <a:rPr lang="ko-KR" altLang="en-US" dirty="0" smtClean="0"/>
                        <a:t>리뷰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rv_score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err="1" smtClean="0"/>
                        <a:t>팬션</a:t>
                      </a:r>
                      <a:r>
                        <a:rPr lang="ko-KR" altLang="en-US" dirty="0" smtClean="0"/>
                        <a:t> 평가 점수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rv_question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리뷰 내용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u_id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리뷰 작성자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리뷰 작성일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rv_view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조회수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rv_photo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리뷰 사진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rv_pension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int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(Pension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err="1" smtClean="0"/>
                        <a:t>리뷰된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rv_answer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err="1" smtClean="0"/>
                        <a:t>펜션측</a:t>
                      </a:r>
                      <a:r>
                        <a:rPr lang="ko-KR" altLang="en-US" dirty="0" smtClean="0"/>
                        <a:t> 리뷰 답신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557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6226" y="568332"/>
            <a:ext cx="1276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기획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725526" y="1989580"/>
            <a:ext cx="8980344" cy="43396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주제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  <a:p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	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검색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조건별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정보 검색 서비스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제안 배경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바쁜 일상에서 쾌적하고 저렴한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검색하는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것이 쉽지 않음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신뢰가는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후기가 없어 선택을 고민하게 됨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각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펜션들은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자신의 장점을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과대포장하여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객관적인 선택이 어려움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742950" indent="-742950">
              <a:buAutoNum type="arabicPeriod" startAt="3"/>
            </a:pPr>
            <a:endParaRPr lang="en-US" altLang="ko-KR" sz="24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벤치마킹 자료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	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떠나요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닷컴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: http://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www.ddnayo.com/</a:t>
            </a:r>
            <a:endParaRPr lang="en-US" altLang="ko-KR" sz="2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742950" indent="-742950">
              <a:buAutoNum type="arabicPeriod" startAt="3"/>
            </a:pPr>
            <a:endParaRPr lang="ko-KR" altLang="en-US" sz="3600" dirty="0"/>
          </a:p>
        </p:txBody>
      </p:sp>
      <p:sp>
        <p:nvSpPr>
          <p:cNvPr id="7" name="직사각형 6"/>
          <p:cNvSpPr/>
          <p:nvPr/>
        </p:nvSpPr>
        <p:spPr>
          <a:xfrm>
            <a:off x="5161703" y="885418"/>
            <a:ext cx="4057201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40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기획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72543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8284" y="568332"/>
            <a:ext cx="12121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구성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5717787" y="885418"/>
            <a:ext cx="294503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 구성</a:t>
            </a:r>
            <a:endParaRPr lang="ko-KR" altLang="en-US" sz="4000" dirty="0"/>
          </a:p>
        </p:txBody>
      </p:sp>
      <p:sp>
        <p:nvSpPr>
          <p:cNvPr id="7" name="직사각형 6"/>
          <p:cNvSpPr/>
          <p:nvPr/>
        </p:nvSpPr>
        <p:spPr>
          <a:xfrm>
            <a:off x="4372067" y="3361586"/>
            <a:ext cx="5636479" cy="11079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 Board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33428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91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595" y="135403"/>
            <a:ext cx="9496424" cy="657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9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2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5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96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21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36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30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9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85743" y="3792181"/>
            <a:ext cx="11881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목적</a:t>
            </a:r>
            <a:endParaRPr lang="ko-KR" altLang="en-US" sz="36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6226" y="568332"/>
            <a:ext cx="1276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</a:t>
            </a:r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획</a:t>
            </a:r>
            <a:endParaRPr lang="ko-KR" altLang="en-US" sz="30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878234" y="2875337"/>
            <a:ext cx="2603130" cy="2603130"/>
            <a:chOff x="5739619" y="2137992"/>
            <a:chExt cx="2880360" cy="2880360"/>
          </a:xfrm>
        </p:grpSpPr>
        <p:sp>
          <p:nvSpPr>
            <p:cNvPr id="10" name="도넛 9"/>
            <p:cNvSpPr/>
            <p:nvPr/>
          </p:nvSpPr>
          <p:spPr>
            <a:xfrm>
              <a:off x="5739619" y="2137992"/>
              <a:ext cx="2880360" cy="2880360"/>
            </a:xfrm>
            <a:prstGeom prst="donut">
              <a:avLst>
                <a:gd name="adj" fmla="val 4789"/>
              </a:avLst>
            </a:prstGeom>
            <a:solidFill>
              <a:schemeClr val="bg1">
                <a:lumMod val="95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5967079" y="2378465"/>
              <a:ext cx="458432" cy="458432"/>
              <a:chOff x="8097130" y="1271894"/>
              <a:chExt cx="2144150" cy="2144150"/>
            </a:xfrm>
          </p:grpSpPr>
          <p:sp>
            <p:nvSpPr>
              <p:cNvPr id="11" name="도넛 10"/>
              <p:cNvSpPr/>
              <p:nvPr/>
            </p:nvSpPr>
            <p:spPr>
              <a:xfrm>
                <a:off x="8097130" y="1271894"/>
                <a:ext cx="2144150" cy="2144150"/>
              </a:xfrm>
              <a:prstGeom prst="donut">
                <a:avLst>
                  <a:gd name="adj" fmla="val 17789"/>
                </a:avLst>
              </a:prstGeom>
              <a:solidFill>
                <a:schemeClr val="bg1">
                  <a:lumMod val="95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타원 2"/>
              <p:cNvSpPr/>
              <p:nvPr/>
            </p:nvSpPr>
            <p:spPr>
              <a:xfrm>
                <a:off x="8440615" y="1617785"/>
                <a:ext cx="1448972" cy="1448972"/>
              </a:xfrm>
              <a:prstGeom prst="ellipse">
                <a:avLst/>
              </a:prstGeom>
              <a:solidFill>
                <a:srgbClr val="3B7C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7945112" y="2364587"/>
              <a:ext cx="458432" cy="458432"/>
              <a:chOff x="8097130" y="1271894"/>
              <a:chExt cx="2144150" cy="2144150"/>
            </a:xfrm>
          </p:grpSpPr>
          <p:sp>
            <p:nvSpPr>
              <p:cNvPr id="14" name="도넛 13"/>
              <p:cNvSpPr/>
              <p:nvPr/>
            </p:nvSpPr>
            <p:spPr>
              <a:xfrm>
                <a:off x="8097130" y="1271894"/>
                <a:ext cx="2144150" cy="2144150"/>
              </a:xfrm>
              <a:prstGeom prst="donut">
                <a:avLst>
                  <a:gd name="adj" fmla="val 17789"/>
                </a:avLst>
              </a:prstGeom>
              <a:solidFill>
                <a:schemeClr val="bg1">
                  <a:lumMod val="95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타원 14"/>
              <p:cNvSpPr/>
              <p:nvPr/>
            </p:nvSpPr>
            <p:spPr>
              <a:xfrm>
                <a:off x="8440615" y="1617785"/>
                <a:ext cx="1448972" cy="1448972"/>
              </a:xfrm>
              <a:prstGeom prst="ellipse">
                <a:avLst/>
              </a:prstGeom>
              <a:solidFill>
                <a:srgbClr val="3B7C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/>
            <p:cNvGrpSpPr/>
            <p:nvPr/>
          </p:nvGrpSpPr>
          <p:grpSpPr>
            <a:xfrm>
              <a:off x="7944234" y="4292826"/>
              <a:ext cx="458432" cy="458432"/>
              <a:chOff x="8097130" y="1271894"/>
              <a:chExt cx="2144150" cy="2144150"/>
            </a:xfrm>
          </p:grpSpPr>
          <p:sp>
            <p:nvSpPr>
              <p:cNvPr id="17" name="도넛 16"/>
              <p:cNvSpPr/>
              <p:nvPr/>
            </p:nvSpPr>
            <p:spPr>
              <a:xfrm>
                <a:off x="8097130" y="1271894"/>
                <a:ext cx="2144150" cy="2144150"/>
              </a:xfrm>
              <a:prstGeom prst="donut">
                <a:avLst>
                  <a:gd name="adj" fmla="val 17789"/>
                </a:avLst>
              </a:prstGeom>
              <a:solidFill>
                <a:schemeClr val="bg1">
                  <a:lumMod val="95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타원 17"/>
              <p:cNvSpPr/>
              <p:nvPr/>
            </p:nvSpPr>
            <p:spPr>
              <a:xfrm>
                <a:off x="8440615" y="1617785"/>
                <a:ext cx="1448972" cy="1448972"/>
              </a:xfrm>
              <a:prstGeom prst="ellipse">
                <a:avLst/>
              </a:prstGeom>
              <a:solidFill>
                <a:srgbClr val="3B7C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2" name="그룹 21"/>
            <p:cNvGrpSpPr/>
            <p:nvPr/>
          </p:nvGrpSpPr>
          <p:grpSpPr>
            <a:xfrm>
              <a:off x="5967079" y="4293189"/>
              <a:ext cx="458432" cy="458432"/>
              <a:chOff x="8097130" y="1271894"/>
              <a:chExt cx="2144150" cy="2144150"/>
            </a:xfrm>
          </p:grpSpPr>
          <p:sp>
            <p:nvSpPr>
              <p:cNvPr id="23" name="도넛 22"/>
              <p:cNvSpPr/>
              <p:nvPr/>
            </p:nvSpPr>
            <p:spPr>
              <a:xfrm>
                <a:off x="8097130" y="1271894"/>
                <a:ext cx="2144150" cy="2144150"/>
              </a:xfrm>
              <a:prstGeom prst="donut">
                <a:avLst>
                  <a:gd name="adj" fmla="val 17789"/>
                </a:avLst>
              </a:prstGeom>
              <a:solidFill>
                <a:schemeClr val="bg1">
                  <a:lumMod val="95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타원 23"/>
              <p:cNvSpPr/>
              <p:nvPr/>
            </p:nvSpPr>
            <p:spPr>
              <a:xfrm>
                <a:off x="8440615" y="1617785"/>
                <a:ext cx="1448972" cy="1448972"/>
              </a:xfrm>
              <a:prstGeom prst="ellipse">
                <a:avLst/>
              </a:prstGeom>
              <a:solidFill>
                <a:srgbClr val="3B7C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7" name="직사각형 26"/>
          <p:cNvSpPr/>
          <p:nvPr/>
        </p:nvSpPr>
        <p:spPr>
          <a:xfrm>
            <a:off x="8217804" y="2007387"/>
            <a:ext cx="3392275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원만한 대인관계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형성을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통한</a:t>
            </a:r>
            <a:r>
              <a:rPr lang="en-US" altLang="ko-KR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팀워크 </a:t>
            </a:r>
            <a:r>
              <a:rPr lang="ko-KR" altLang="en-US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학습</a:t>
            </a:r>
            <a:endParaRPr lang="ko-KR" altLang="en-US" sz="2600" dirty="0"/>
          </a:p>
        </p:txBody>
      </p:sp>
      <p:sp>
        <p:nvSpPr>
          <p:cNvPr id="29" name="직사각형 28"/>
          <p:cNvSpPr/>
          <p:nvPr/>
        </p:nvSpPr>
        <p:spPr>
          <a:xfrm>
            <a:off x="8622913" y="4832136"/>
            <a:ext cx="2845651" cy="1292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프로젝트를 진행으로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생기는 성취감과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동기 부여</a:t>
            </a:r>
            <a:endParaRPr lang="ko-KR" altLang="en-US" sz="2600" dirty="0"/>
          </a:p>
        </p:txBody>
      </p:sp>
      <p:sp>
        <p:nvSpPr>
          <p:cNvPr id="31" name="직사각형 30"/>
          <p:cNvSpPr/>
          <p:nvPr/>
        </p:nvSpPr>
        <p:spPr>
          <a:xfrm>
            <a:off x="2712435" y="5145885"/>
            <a:ext cx="2747868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협업을 통한 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실무환경</a:t>
            </a:r>
            <a:r>
              <a:rPr lang="en-US" altLang="ko-KR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간접 경험</a:t>
            </a:r>
            <a:endParaRPr lang="ko-KR" altLang="en-US" sz="2600" dirty="0"/>
          </a:p>
        </p:txBody>
      </p:sp>
      <p:sp>
        <p:nvSpPr>
          <p:cNvPr id="33" name="직사각형 32"/>
          <p:cNvSpPr/>
          <p:nvPr/>
        </p:nvSpPr>
        <p:spPr>
          <a:xfrm>
            <a:off x="2446016" y="2246279"/>
            <a:ext cx="3014287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26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</a:t>
            </a:r>
            <a:r>
              <a:rPr lang="ko-KR" altLang="en-US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정보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검색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웹사이트</a:t>
            </a:r>
            <a:r>
              <a:rPr lang="en-US" altLang="ko-KR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구축을</a:t>
            </a:r>
            <a:r>
              <a:rPr lang="en-US" altLang="ko-KR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통한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프로그래밍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실력 </a:t>
            </a:r>
            <a:r>
              <a:rPr lang="ko-KR" altLang="en-US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향상 및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복습</a:t>
            </a:r>
            <a:endParaRPr lang="en-US" altLang="ko-KR" sz="26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161703" y="885418"/>
            <a:ext cx="4057201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40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기획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1757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63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44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55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76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08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2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82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6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23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3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6226" y="568332"/>
            <a:ext cx="1276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기획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725526" y="2098440"/>
            <a:ext cx="8983550" cy="3616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검색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비교하기 편리해진다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11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en-US" altLang="ko-KR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리뷰게시판을 통해 사용자 중심의 정보를 </a:t>
            </a:r>
            <a:endParaRPr lang="en-US" altLang="ko-KR" sz="2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획득 할 수 있다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en-US" altLang="ko-KR" sz="2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11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3.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펜션주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입장에서도 따로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위한 웹 페이지를 제작 할 </a:t>
            </a:r>
            <a:endParaRPr lang="en-US" altLang="ko-KR" sz="2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필요없이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홍보 할 수 있다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endParaRPr lang="en-US" altLang="ko-KR" sz="11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4.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이용하는 고객은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펜션들의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경쟁을 통해 좀더 개선된 </a:t>
            </a:r>
            <a:endParaRPr lang="en-US" altLang="ko-KR" sz="2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환경에서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이용 할 수 있다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sz="2800" dirty="0"/>
          </a:p>
        </p:txBody>
      </p:sp>
      <p:sp>
        <p:nvSpPr>
          <p:cNvPr id="8" name="직사각형 7"/>
          <p:cNvSpPr/>
          <p:nvPr/>
        </p:nvSpPr>
        <p:spPr>
          <a:xfrm>
            <a:off x="6072851" y="885418"/>
            <a:ext cx="2165978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기대 효과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31582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5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5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408" y="2820257"/>
            <a:ext cx="1271587" cy="129028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7790" y="568332"/>
            <a:ext cx="13131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4501599" y="1913095"/>
            <a:ext cx="12602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김대진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318195" y="2651859"/>
            <a:ext cx="1627084" cy="1627082"/>
            <a:chOff x="2682841" y="1654629"/>
            <a:chExt cx="1627084" cy="1627082"/>
          </a:xfrm>
        </p:grpSpPr>
        <p:sp>
          <p:nvSpPr>
            <p:cNvPr id="18" name="타원 17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타원 1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직사각형 42"/>
          <p:cNvSpPr/>
          <p:nvPr/>
        </p:nvSpPr>
        <p:spPr>
          <a:xfrm>
            <a:off x="5501871" y="885418"/>
            <a:ext cx="300915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마치며 </a:t>
            </a:r>
            <a:r>
              <a:rPr lang="ko-KR" altLang="en-US" sz="40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느낀점</a:t>
            </a:r>
            <a:endParaRPr lang="ko-KR" altLang="en-US" sz="4000" dirty="0"/>
          </a:p>
        </p:txBody>
      </p:sp>
      <p:cxnSp>
        <p:nvCxnSpPr>
          <p:cNvPr id="36" name="직선 화살표 연결선 35"/>
          <p:cNvCxnSpPr/>
          <p:nvPr/>
        </p:nvCxnSpPr>
        <p:spPr>
          <a:xfrm>
            <a:off x="5131739" y="4148765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3739586" y="4723564"/>
            <a:ext cx="2784306" cy="11695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1400" dirty="0" err="1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여지껏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배웠던 것을 복습할 수 있었던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뜻 깊은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시간이었습니다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부족함을 많이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느꼈지만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협업을 통해 부족한 점을 서로 </a:t>
            </a:r>
            <a:r>
              <a:rPr lang="ko-KR" altLang="en-US" sz="1400" dirty="0" err="1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매꿔주며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많은 것을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배우고 가르칠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수 있어 보람찼습니다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</a:t>
            </a:r>
            <a:endParaRPr lang="en-US" altLang="ko-KR" sz="1400" dirty="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5" name="타원 104"/>
          <p:cNvSpPr/>
          <p:nvPr/>
        </p:nvSpPr>
        <p:spPr>
          <a:xfrm>
            <a:off x="8104235" y="2718473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6" name="그림 10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688" y="2907263"/>
            <a:ext cx="1065323" cy="1185697"/>
          </a:xfrm>
          <a:prstGeom prst="rect">
            <a:avLst/>
          </a:prstGeom>
        </p:spPr>
      </p:pic>
      <p:sp>
        <p:nvSpPr>
          <p:cNvPr id="107" name="직사각형 106"/>
          <p:cNvSpPr/>
          <p:nvPr/>
        </p:nvSpPr>
        <p:spPr>
          <a:xfrm>
            <a:off x="8195423" y="1895510"/>
            <a:ext cx="12763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한진경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grpSp>
        <p:nvGrpSpPr>
          <p:cNvPr id="108" name="그룹 107"/>
          <p:cNvGrpSpPr/>
          <p:nvPr/>
        </p:nvGrpSpPr>
        <p:grpSpPr>
          <a:xfrm>
            <a:off x="8020036" y="2634275"/>
            <a:ext cx="1627084" cy="1627082"/>
            <a:chOff x="2682841" y="1654629"/>
            <a:chExt cx="1627084" cy="1627082"/>
          </a:xfrm>
        </p:grpSpPr>
        <p:sp>
          <p:nvSpPr>
            <p:cNvPr id="109" name="타원 108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1" name="직선 화살표 연결선 110"/>
          <p:cNvCxnSpPr/>
          <p:nvPr/>
        </p:nvCxnSpPr>
        <p:spPr>
          <a:xfrm>
            <a:off x="8872933" y="4149632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/>
          <p:cNvSpPr/>
          <p:nvPr/>
        </p:nvSpPr>
        <p:spPr>
          <a:xfrm>
            <a:off x="7256313" y="4709812"/>
            <a:ext cx="3198072" cy="18158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처음에 뭐부터 시작해야 할지 몰라 혼자 고민하고 있었을 때 팀원의 도움으로 시작하면서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어려운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부분도 있었지만 오류를 찾아가면서 흐름을 알아가고 찾아보는 것이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재미있었고 오류를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해결하고 내 스스로 완성 했을 때 기분이 너무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좋았습니다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그리고 팀원간의 의사소통이 중요하다는 것을 확실히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느꼈습니다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  <a:endParaRPr lang="ko-KR" altLang="en-US" sz="14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983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7790" y="568332"/>
            <a:ext cx="13131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5501871" y="885418"/>
            <a:ext cx="300915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마치며 </a:t>
            </a:r>
            <a:r>
              <a:rPr lang="ko-KR" altLang="en-US" sz="40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느낀점</a:t>
            </a:r>
            <a:endParaRPr lang="ko-KR" altLang="en-US" sz="4000" dirty="0"/>
          </a:p>
        </p:txBody>
      </p:sp>
      <p:sp>
        <p:nvSpPr>
          <p:cNvPr id="28" name="타원 27"/>
          <p:cNvSpPr/>
          <p:nvPr/>
        </p:nvSpPr>
        <p:spPr>
          <a:xfrm>
            <a:off x="4411567" y="2717922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784" y="2861730"/>
            <a:ext cx="1244252" cy="1275358"/>
          </a:xfrm>
          <a:prstGeom prst="rect">
            <a:avLst/>
          </a:prstGeom>
        </p:spPr>
      </p:pic>
      <p:grpSp>
        <p:nvGrpSpPr>
          <p:cNvPr id="30" name="그룹 29"/>
          <p:cNvGrpSpPr/>
          <p:nvPr/>
        </p:nvGrpSpPr>
        <p:grpSpPr>
          <a:xfrm>
            <a:off x="4316482" y="2643067"/>
            <a:ext cx="1627084" cy="1627082"/>
            <a:chOff x="2682841" y="1654629"/>
            <a:chExt cx="1627084" cy="1627082"/>
          </a:xfrm>
        </p:grpSpPr>
        <p:sp>
          <p:nvSpPr>
            <p:cNvPr id="31" name="타원 30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4518784" y="1904302"/>
            <a:ext cx="124425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박기웅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cxnSp>
        <p:nvCxnSpPr>
          <p:cNvPr id="35" name="직선 화살표 연결선 34"/>
          <p:cNvCxnSpPr/>
          <p:nvPr/>
        </p:nvCxnSpPr>
        <p:spPr>
          <a:xfrm>
            <a:off x="5132016" y="4149185"/>
            <a:ext cx="0" cy="795767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>
          <a:xfrm>
            <a:off x="3036958" y="4735135"/>
            <a:ext cx="4207904" cy="16004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복습과 반복 만이 좋은 결과를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얻을 수 있다는 것을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깨달았습니다</a:t>
            </a:r>
            <a:r>
              <a:rPr lang="en-US" altLang="ko-KR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예전에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배웠던걸 다시 한 번 복습 할 수 있는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시간이었습니다</a:t>
            </a:r>
            <a:r>
              <a:rPr lang="en-US" altLang="ko-KR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특히 </a:t>
            </a:r>
            <a:r>
              <a:rPr lang="en-US" altLang="ko-KR" sz="1400" dirty="0" err="1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Jquery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나 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Ajax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의 사용 방법을 잘 몰랐으나</a:t>
            </a:r>
            <a:r>
              <a:rPr lang="en-US" altLang="ko-KR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,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주위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팀원들의 도움으로 실력이 향상 됐습니다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부족한 점을 많이 깨달았고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더욱 많은 공부를 해야 </a:t>
            </a:r>
            <a:r>
              <a:rPr lang="ko-KR" altLang="en-US" sz="1400" dirty="0" err="1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겠다는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생각이 들었습니다</a:t>
            </a:r>
            <a:r>
              <a:rPr lang="en-US" altLang="ko-KR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입사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시켜주신다면 개처럼 일하겠습니다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아 아닙니다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</a:t>
            </a:r>
            <a:endParaRPr lang="en-US" altLang="ko-KR" sz="1400" dirty="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8148275" y="2705017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/>
          <p:cNvSpPr/>
          <p:nvPr/>
        </p:nvSpPr>
        <p:spPr>
          <a:xfrm>
            <a:off x="8267517" y="1904010"/>
            <a:ext cx="12202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이정은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65" name="그림 6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904" y="2880426"/>
            <a:ext cx="1128820" cy="1256370"/>
          </a:xfrm>
          <a:prstGeom prst="rect">
            <a:avLst/>
          </a:prstGeom>
        </p:spPr>
      </p:pic>
      <p:grpSp>
        <p:nvGrpSpPr>
          <p:cNvPr id="66" name="그룹 65"/>
          <p:cNvGrpSpPr/>
          <p:nvPr/>
        </p:nvGrpSpPr>
        <p:grpSpPr>
          <a:xfrm>
            <a:off x="8064078" y="2642775"/>
            <a:ext cx="1627084" cy="1627082"/>
            <a:chOff x="2682841" y="1654629"/>
            <a:chExt cx="1627084" cy="1627082"/>
          </a:xfrm>
        </p:grpSpPr>
        <p:sp>
          <p:nvSpPr>
            <p:cNvPr id="67" name="타원 66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 67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69" name="직선 화살표 연결선 68"/>
          <p:cNvCxnSpPr/>
          <p:nvPr/>
        </p:nvCxnSpPr>
        <p:spPr>
          <a:xfrm>
            <a:off x="8877617" y="4148893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/>
          <p:cNvSpPr/>
          <p:nvPr/>
        </p:nvSpPr>
        <p:spPr>
          <a:xfrm>
            <a:off x="7485467" y="4735135"/>
            <a:ext cx="2784306" cy="13849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원하는 결과를 얻기까지 우여곡절이 많아 힘들었지만 그 과정을 통해 더 큰 성취감을 얻을 수 있었던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같고</a:t>
            </a:r>
            <a:r>
              <a:rPr lang="en-US" altLang="ko-KR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,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실무와 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비슷한 환경에서 </a:t>
            </a:r>
            <a:r>
              <a:rPr lang="ko-KR" altLang="en-US" sz="1400" dirty="0" err="1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코딩하면서</a:t>
            </a:r>
            <a:r>
              <a:rPr lang="ko-KR" altLang="en-US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좀 더 자신감을 얻을 수 있었던 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좋은 </a:t>
            </a:r>
            <a:r>
              <a:rPr lang="ko-KR" altLang="en-US" sz="1400" dirty="0" err="1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경험이었던것</a:t>
            </a:r>
            <a:r>
              <a:rPr lang="ko-KR" altLang="en-US" sz="14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같습니다</a:t>
            </a:r>
            <a:r>
              <a:rPr lang="en-US" altLang="ko-KR" sz="1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</a:t>
            </a:r>
            <a:endParaRPr lang="ko-KR" altLang="en-US" sz="14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41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타원 43"/>
          <p:cNvSpPr/>
          <p:nvPr/>
        </p:nvSpPr>
        <p:spPr>
          <a:xfrm>
            <a:off x="6262297" y="2727333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195" y="2881895"/>
            <a:ext cx="1240586" cy="12716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7790" y="568332"/>
            <a:ext cx="13131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387148" y="1913095"/>
            <a:ext cx="1208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오동건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6178097" y="2651859"/>
            <a:ext cx="1627084" cy="1627082"/>
            <a:chOff x="2682841" y="1654629"/>
            <a:chExt cx="1627084" cy="1627082"/>
          </a:xfrm>
        </p:grpSpPr>
        <p:sp>
          <p:nvSpPr>
            <p:cNvPr id="20" name="타원 19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48" name="직선 화살표 연결선 47"/>
          <p:cNvCxnSpPr/>
          <p:nvPr/>
        </p:nvCxnSpPr>
        <p:spPr>
          <a:xfrm>
            <a:off x="6991640" y="4145800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4171065" y="4723564"/>
            <a:ext cx="5641150" cy="18158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만점자리 팀장은 아니어서 팀원들보다 모르고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이해가 조금 느렸습니다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하지만 그런 자극이 저를 좀더 공부하고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성장하게 만들어 준 것 같습니다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부족한 부분을 이해시키려 노력한 팀원들에게 감사하고 부족한 </a:t>
            </a:r>
            <a:r>
              <a:rPr lang="en-US" altLang="ko-KR" sz="1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팀장으로서 프로젝트의 마무리까지 함께 해준 모든 팀원들께 감사합니다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또한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팀원들과 같이 작업하면서 협업과 커뮤니케이션의 묘미를 느꼈고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누군가의 부족함을 또 다른 누군가가 채워주는 모습을 보며 큰 보람을 느꼈습니다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프로젝트로 제 프로그래머로서의 성장과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팀원의 하나로서의 인격 성장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그리고 좋은 사람들을 만나서 참 즐거운 시간이었습니다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sz="1400" dirty="0"/>
          </a:p>
        </p:txBody>
      </p:sp>
      <p:sp>
        <p:nvSpPr>
          <p:cNvPr id="53" name="직사각형 52"/>
          <p:cNvSpPr/>
          <p:nvPr/>
        </p:nvSpPr>
        <p:spPr>
          <a:xfrm>
            <a:off x="5501871" y="885418"/>
            <a:ext cx="300915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마치며 </a:t>
            </a:r>
            <a:r>
              <a:rPr lang="ko-KR" altLang="en-US" sz="40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느낀점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11999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9084" y="568332"/>
            <a:ext cx="12105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4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질문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417785" y="2828835"/>
            <a:ext cx="1723549" cy="12003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2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질문</a:t>
            </a:r>
            <a:endParaRPr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63729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063997" y="2866969"/>
            <a:ext cx="4362092" cy="12003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감사합니다</a:t>
            </a:r>
            <a:endParaRPr lang="ko-KR" altLang="en-US" sz="72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465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6226" y="568332"/>
            <a:ext cx="1276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기획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50587" y="648035"/>
            <a:ext cx="4475904" cy="13234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</a:t>
            </a:r>
            <a:endParaRPr lang="en-US" altLang="ko-KR" sz="40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심볼 및 캐치프레이즈</a:t>
            </a:r>
            <a:endParaRPr lang="ko-KR" altLang="en-US" sz="4000" dirty="0"/>
          </a:p>
        </p:txBody>
      </p:sp>
      <p:pic>
        <p:nvPicPr>
          <p:cNvPr id="1026" name="Picture 2" descr="C:\00_oh\work01\Project_YouHyoo\WebContent\imgs\top\youhyoo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0" b="9983"/>
          <a:stretch/>
        </p:blipFill>
        <p:spPr bwMode="auto">
          <a:xfrm>
            <a:off x="3407490" y="2553078"/>
            <a:ext cx="7562097" cy="3603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491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6226" y="568332"/>
            <a:ext cx="1276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기획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072851" y="885418"/>
            <a:ext cx="2167581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일정</a:t>
            </a:r>
            <a:endParaRPr lang="ko-KR" altLang="en-US" sz="40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863102"/>
              </p:ext>
            </p:extLst>
          </p:nvPr>
        </p:nvGraphicFramePr>
        <p:xfrm>
          <a:off x="2574444" y="1926764"/>
          <a:ext cx="9205895" cy="4280810"/>
        </p:xfrm>
        <a:graphic>
          <a:graphicData uri="http://schemas.openxmlformats.org/drawingml/2006/table">
            <a:tbl>
              <a:tblPr/>
              <a:tblGrid>
                <a:gridCol w="1061385"/>
                <a:gridCol w="1396872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426449"/>
                <a:gridCol w="426449"/>
              </a:tblGrid>
              <a:tr h="36643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주요 업무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상세 업무 내역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1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2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3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4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 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567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수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목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금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수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목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금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수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목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금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수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목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금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rowSpan="6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업무분석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조구성 조별 미팅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작품 선정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타당성 조사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작품 분석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작품 기초 설계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화면 스케치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업무 설계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DB 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설계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시스템개발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디자인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, 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코딩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테스트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피드백 실시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발표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최종발표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73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진척률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계획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(%)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25%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50%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75%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100%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382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7790" y="568332"/>
            <a:ext cx="13131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</a:t>
            </a:r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경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315615"/>
              </p:ext>
            </p:extLst>
          </p:nvPr>
        </p:nvGraphicFramePr>
        <p:xfrm>
          <a:off x="3095569" y="2562514"/>
          <a:ext cx="8128000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5266"/>
                <a:gridCol w="5782734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구 분</a:t>
                      </a:r>
                      <a:endParaRPr lang="ko-KR" altLang="en-US" b="0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항 목</a:t>
                      </a:r>
                      <a:endParaRPr lang="ko-KR" altLang="en-US" b="0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O/S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Microsoft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Window 7 Professional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Development Tool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Eclipse Luna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Database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MySQL 5.5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Language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HTML, CSS, Java,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</a:t>
                      </a:r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JSP,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</a:t>
                      </a:r>
                      <a:r>
                        <a:rPr lang="en-US" altLang="ko-KR" baseline="0" dirty="0" err="1" smtClean="0">
                          <a:latin typeface="a옛날목욕탕L" pitchFamily="18" charset="-127"/>
                          <a:ea typeface="a옛날목욕탕L" pitchFamily="18" charset="-127"/>
                        </a:rPr>
                        <a:t>Javascript</a:t>
                      </a:r>
                      <a:endParaRPr lang="en-US" altLang="ko-KR" baseline="0" dirty="0" smtClean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Web Application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Server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Tomcat 7.0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Java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Version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build 1.7.0_79-b15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Teamwork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Tool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err="1" smtClean="0">
                          <a:latin typeface="a옛날목욕탕L" pitchFamily="18" charset="-127"/>
                          <a:ea typeface="a옛날목욕탕L" pitchFamily="18" charset="-127"/>
                        </a:rPr>
                        <a:t>Git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2.8.1, </a:t>
                      </a:r>
                      <a:r>
                        <a:rPr lang="en-US" altLang="ko-KR" baseline="0" dirty="0" err="1" smtClean="0">
                          <a:latin typeface="a옛날목욕탕L" pitchFamily="18" charset="-127"/>
                          <a:ea typeface="a옛날목욕탕L" pitchFamily="18" charset="-127"/>
                        </a:rPr>
                        <a:t>SourceTree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1.8.3.0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6072851" y="885418"/>
            <a:ext cx="223490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환경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72680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44"/>
          <p:cNvSpPr/>
          <p:nvPr/>
        </p:nvSpPr>
        <p:spPr>
          <a:xfrm>
            <a:off x="4476305" y="3454092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/>
        </p:nvSpPr>
        <p:spPr>
          <a:xfrm>
            <a:off x="6262297" y="2727333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9765573" y="2736057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8051399" y="3441479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026" y="2924847"/>
            <a:ext cx="1065323" cy="118569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522" y="3597900"/>
            <a:ext cx="1244252" cy="127535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195" y="2881895"/>
            <a:ext cx="1240586" cy="12716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054" y="2820257"/>
            <a:ext cx="1271587" cy="129028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7790" y="568332"/>
            <a:ext cx="13131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866245" y="1913095"/>
            <a:ext cx="12602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김대진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6387148" y="1913095"/>
            <a:ext cx="1208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오동건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856761" y="1913094"/>
            <a:ext cx="12763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한진경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2682841" y="2651859"/>
            <a:ext cx="1627084" cy="1627082"/>
            <a:chOff x="2682841" y="1654629"/>
            <a:chExt cx="1627084" cy="1627082"/>
          </a:xfrm>
        </p:grpSpPr>
        <p:sp>
          <p:nvSpPr>
            <p:cNvPr id="18" name="타원 17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타원 1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6178097" y="2651859"/>
            <a:ext cx="1627084" cy="1627082"/>
            <a:chOff x="2682841" y="1654629"/>
            <a:chExt cx="1627084" cy="1627082"/>
          </a:xfrm>
        </p:grpSpPr>
        <p:sp>
          <p:nvSpPr>
            <p:cNvPr id="20" name="타원 19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9681374" y="2651859"/>
            <a:ext cx="1627084" cy="1627082"/>
            <a:chOff x="2682841" y="1654629"/>
            <a:chExt cx="1627084" cy="1627082"/>
          </a:xfrm>
        </p:grpSpPr>
        <p:sp>
          <p:nvSpPr>
            <p:cNvPr id="23" name="타원 22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4381220" y="3379237"/>
            <a:ext cx="1627084" cy="1627082"/>
            <a:chOff x="2682841" y="1654629"/>
            <a:chExt cx="1627084" cy="1627082"/>
          </a:xfrm>
        </p:grpSpPr>
        <p:sp>
          <p:nvSpPr>
            <p:cNvPr id="29" name="타원 28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8170641" y="2640472"/>
            <a:ext cx="12202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이정은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583522" y="2640472"/>
            <a:ext cx="124425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박기웅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028" y="3616888"/>
            <a:ext cx="1128820" cy="1256370"/>
          </a:xfrm>
          <a:prstGeom prst="rect">
            <a:avLst/>
          </a:prstGeom>
        </p:spPr>
      </p:pic>
      <p:grpSp>
        <p:nvGrpSpPr>
          <p:cNvPr id="25" name="그룹 24"/>
          <p:cNvGrpSpPr/>
          <p:nvPr/>
        </p:nvGrpSpPr>
        <p:grpSpPr>
          <a:xfrm>
            <a:off x="7967202" y="3379237"/>
            <a:ext cx="1627084" cy="1627082"/>
            <a:chOff x="2682841" y="1654629"/>
            <a:chExt cx="1627084" cy="1627082"/>
          </a:xfrm>
        </p:grpSpPr>
        <p:sp>
          <p:nvSpPr>
            <p:cNvPr id="26" name="타원 25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직사각형 42"/>
          <p:cNvSpPr/>
          <p:nvPr/>
        </p:nvSpPr>
        <p:spPr>
          <a:xfrm>
            <a:off x="4572932" y="885418"/>
            <a:ext cx="4867038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팀</a:t>
            </a:r>
            <a:r>
              <a:rPr lang="ko-KR" altLang="en-US" sz="40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원</a:t>
            </a:r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소개 </a:t>
            </a:r>
            <a:r>
              <a:rPr lang="ko-KR" altLang="en-US" sz="40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및</a:t>
            </a:r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담당 업무</a:t>
            </a:r>
            <a:endParaRPr lang="ko-KR" altLang="en-US" sz="4000" dirty="0"/>
          </a:p>
        </p:txBody>
      </p:sp>
      <p:cxnSp>
        <p:nvCxnSpPr>
          <p:cNvPr id="36" name="직선 화살표 연결선 35"/>
          <p:cNvCxnSpPr/>
          <p:nvPr/>
        </p:nvCxnSpPr>
        <p:spPr>
          <a:xfrm>
            <a:off x="3496385" y="4148765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2775936" y="4723564"/>
            <a:ext cx="1440898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유휴에 질문하기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마이 페이지 담당</a:t>
            </a:r>
            <a:endParaRPr lang="en-US" altLang="ko-KR" sz="1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40" name="직선 화살표 연결선 39"/>
          <p:cNvCxnSpPr/>
          <p:nvPr/>
        </p:nvCxnSpPr>
        <p:spPr>
          <a:xfrm>
            <a:off x="5196754" y="4885355"/>
            <a:ext cx="0" cy="795767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4476305" y="5471597"/>
            <a:ext cx="1440898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펜션에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질문하기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리뷰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게시판 담담</a:t>
            </a:r>
          </a:p>
        </p:txBody>
      </p:sp>
      <p:cxnSp>
        <p:nvCxnSpPr>
          <p:cNvPr id="46" name="직선 화살표 연결선 45"/>
          <p:cNvCxnSpPr/>
          <p:nvPr/>
        </p:nvCxnSpPr>
        <p:spPr>
          <a:xfrm>
            <a:off x="8780741" y="4885355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8060292" y="5465274"/>
            <a:ext cx="1440898" cy="7386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팬션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사진 보기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한번에 </a:t>
            </a:r>
            <a:endParaRPr lang="en-US" altLang="ko-KR" sz="1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검색기능 담당</a:t>
            </a:r>
            <a:endParaRPr lang="ko-KR" altLang="en-US" sz="1400" dirty="0"/>
          </a:p>
        </p:txBody>
      </p:sp>
      <p:cxnSp>
        <p:nvCxnSpPr>
          <p:cNvPr id="48" name="직선 화살표 연결선 47"/>
          <p:cNvCxnSpPr/>
          <p:nvPr/>
        </p:nvCxnSpPr>
        <p:spPr>
          <a:xfrm>
            <a:off x="6991640" y="4145800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6271191" y="4723564"/>
            <a:ext cx="1440898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기타 검색기능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디테일 </a:t>
            </a:r>
            <a:r>
              <a:rPr lang="ko-KR" altLang="en-US" sz="1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뷰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담당</a:t>
            </a:r>
            <a:endParaRPr lang="ko-KR" altLang="en-US" sz="1400" dirty="0"/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10516687" y="4149632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/>
          <p:cNvSpPr/>
          <p:nvPr/>
        </p:nvSpPr>
        <p:spPr>
          <a:xfrm>
            <a:off x="9796238" y="4727396"/>
            <a:ext cx="1440898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로그인 및 유저 </a:t>
            </a:r>
            <a:endParaRPr lang="en-US" altLang="ko-KR" sz="1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관리 파트 담당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08936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3663</TotalTime>
  <Words>1833</Words>
  <Application>Microsoft Office PowerPoint</Application>
  <PresentationFormat>사용자 지정</PresentationFormat>
  <Paragraphs>1096</Paragraphs>
  <Slides>57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57</vt:i4>
      </vt:variant>
    </vt:vector>
  </HeadingPairs>
  <TitlesOfParts>
    <vt:vector size="58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Frank</cp:lastModifiedBy>
  <cp:revision>177</cp:revision>
  <dcterms:created xsi:type="dcterms:W3CDTF">2015-04-04T02:27:52Z</dcterms:created>
  <dcterms:modified xsi:type="dcterms:W3CDTF">2016-05-31T06:44:39Z</dcterms:modified>
</cp:coreProperties>
</file>

<file path=docProps/thumbnail.jpeg>
</file>